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2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  <p:sldId id="287" r:id="rId31"/>
    <p:sldId id="288" r:id="rId32"/>
    <p:sldId id="315" r:id="rId33"/>
    <p:sldId id="291" r:id="rId34"/>
    <p:sldId id="290" r:id="rId35"/>
    <p:sldId id="293" r:id="rId36"/>
    <p:sldId id="295" r:id="rId37"/>
    <p:sldId id="297" r:id="rId38"/>
    <p:sldId id="294" r:id="rId39"/>
    <p:sldId id="303" r:id="rId40"/>
    <p:sldId id="298" r:id="rId41"/>
    <p:sldId id="302" r:id="rId42"/>
    <p:sldId id="300" r:id="rId43"/>
    <p:sldId id="304" r:id="rId44"/>
    <p:sldId id="305" r:id="rId45"/>
    <p:sldId id="306" r:id="rId46"/>
    <p:sldId id="292" r:id="rId47"/>
    <p:sldId id="308" r:id="rId48"/>
    <p:sldId id="307" r:id="rId49"/>
    <p:sldId id="322" r:id="rId50"/>
    <p:sldId id="316" r:id="rId51"/>
    <p:sldId id="317" r:id="rId52"/>
    <p:sldId id="318" r:id="rId53"/>
    <p:sldId id="310" r:id="rId54"/>
    <p:sldId id="319" r:id="rId55"/>
    <p:sldId id="309" r:id="rId56"/>
    <p:sldId id="323" r:id="rId57"/>
    <p:sldId id="324" r:id="rId58"/>
    <p:sldId id="325" r:id="rId59"/>
    <p:sldId id="326" r:id="rId60"/>
    <p:sldId id="312" r:id="rId61"/>
    <p:sldId id="313" r:id="rId62"/>
    <p:sldId id="314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3">
          <p15:clr>
            <a:srgbClr val="A4A3A4"/>
          </p15:clr>
        </p15:guide>
        <p15:guide id="2" pos="19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8" autoAdjust="0"/>
    <p:restoredTop sz="59114" autoAdjust="0"/>
  </p:normalViewPr>
  <p:slideViewPr>
    <p:cSldViewPr snapToGrid="0" snapToObjects="1">
      <p:cViewPr varScale="1">
        <p:scale>
          <a:sx n="31" d="100"/>
          <a:sy n="31" d="100"/>
        </p:scale>
        <p:origin x="1546" y="62"/>
      </p:cViewPr>
      <p:guideLst>
        <p:guide orient="horz" pos="1843"/>
        <p:guide pos="19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506D2-8815-B641-ACC1-F3522F26D81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68054-996E-424D-9CE0-98647A047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Changes</a:t>
            </a:r>
            <a:r>
              <a:rPr lang="en-US" sz="1200" b="1" baseline="0" dirty="0"/>
              <a:t> made from 2014 Rules to 2016 Rules are as follows: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Move</a:t>
            </a:r>
            <a:r>
              <a:rPr lang="en-US" sz="1200" b="0" baseline="0" dirty="0"/>
              <a:t> original Sign #49 “Back Up 3 Steps Dog Stays in Position” to Sign #53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Move</a:t>
            </a:r>
            <a:r>
              <a:rPr lang="en-US" sz="1200" b="0" baseline="0" dirty="0"/>
              <a:t> original Sign #48 “Moving Stand Walk Around the Dog” to Sign #49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Move</a:t>
            </a:r>
            <a:r>
              <a:rPr lang="en-US" sz="1200" b="0" baseline="0" dirty="0"/>
              <a:t> original Sign #46 “Stand Down” to Sign #48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Move</a:t>
            </a:r>
            <a:r>
              <a:rPr lang="en-US" sz="1200" b="0" baseline="0" dirty="0"/>
              <a:t> original Sign #34 “Send Over Jump Handler Passed By” to Sign #46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Move</a:t>
            </a:r>
            <a:r>
              <a:rPr lang="en-US" sz="1200" b="0" baseline="0" dirty="0"/>
              <a:t> original Sign #32 “About Turn Right” to Sign #34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/>
              <a:t>Add</a:t>
            </a:r>
            <a:r>
              <a:rPr lang="en-US" sz="1200" b="0" baseline="0" dirty="0"/>
              <a:t> new Sign #32 “Moving Stand”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1200" b="0" baseline="0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For Sign #4 “Sit Down”: delete the word “Sit”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baseline="0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Remove original Sign #50 “</a:t>
            </a:r>
            <a:r>
              <a:rPr lang="en-US" sz="1200" b="0" baseline="0" dirty="0" err="1"/>
              <a:t>Honour</a:t>
            </a:r>
            <a:r>
              <a:rPr lang="en-US" sz="1200" b="0" baseline="0" dirty="0"/>
              <a:t>”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Add new Sign #50 to Sign #52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/>
              <a:t>Add new Sign #54 to Sign #59</a:t>
            </a:r>
          </a:p>
          <a:p>
            <a:endParaRPr lang="en-US" sz="1200" b="0" baseline="0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Signs #53 to #59: label </a:t>
            </a:r>
            <a:r>
              <a:rPr lang="en-US" sz="1200" b="1" dirty="0"/>
              <a:t>M </a:t>
            </a:r>
            <a:endParaRPr lang="en-US" sz="1200" b="0" baseline="0" dirty="0"/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Signs #47 to #52: label </a:t>
            </a:r>
            <a:r>
              <a:rPr lang="en-US" sz="1200" b="1" baseline="0" dirty="0"/>
              <a:t>X, M</a:t>
            </a:r>
            <a:r>
              <a:rPr lang="en-US" sz="1200" b="1" dirty="0"/>
              <a:t>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Signs #46: label </a:t>
            </a:r>
            <a:r>
              <a:rPr lang="en-US" sz="1200" b="1" baseline="0" dirty="0"/>
              <a:t>A, X</a:t>
            </a:r>
            <a:endParaRPr lang="en-US" sz="1200" b="0" baseline="0" dirty="0"/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For</a:t>
            </a:r>
            <a:r>
              <a:rPr lang="en-US" baseline="0" dirty="0"/>
              <a:t> Signs #33 to #45: change label </a:t>
            </a:r>
            <a:r>
              <a:rPr lang="en-US" sz="1200" b="1" dirty="0"/>
              <a:t>A, X</a:t>
            </a:r>
            <a:r>
              <a:rPr lang="en-US" sz="1200" b="1" baseline="0" dirty="0"/>
              <a:t> </a:t>
            </a:r>
            <a:r>
              <a:rPr lang="en-US" sz="1200" b="0" dirty="0"/>
              <a:t>to</a:t>
            </a:r>
            <a:r>
              <a:rPr lang="en-US" sz="1200" b="1" baseline="0" dirty="0"/>
              <a:t> </a:t>
            </a:r>
            <a:r>
              <a:rPr lang="en-US" sz="1200" b="1" dirty="0"/>
              <a:t>A, X, M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For</a:t>
            </a:r>
            <a:r>
              <a:rPr lang="en-US" baseline="0" dirty="0"/>
              <a:t> Signs #1 to #32: change label </a:t>
            </a:r>
            <a:r>
              <a:rPr lang="en-US" sz="1200" b="1" dirty="0"/>
              <a:t>N, A, X, M  </a:t>
            </a:r>
            <a:r>
              <a:rPr lang="en-US" sz="1200" b="0" dirty="0"/>
              <a:t>to</a:t>
            </a:r>
            <a:r>
              <a:rPr lang="en-US" sz="1200" b="1" baseline="0" dirty="0"/>
              <a:t> </a:t>
            </a:r>
            <a:r>
              <a:rPr lang="en-US" sz="1200" b="1" dirty="0"/>
              <a:t>N, A, X, M 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/>
              <a:t>On Slide</a:t>
            </a:r>
            <a:r>
              <a:rPr lang="en-US" sz="1200" b="0" baseline="0" dirty="0"/>
              <a:t> 62: add numbers (for setting up signs on course) 21 to 24.</a:t>
            </a:r>
            <a:endParaRPr lang="en-US" sz="1200" b="0" dirty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3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from</a:t>
            </a:r>
            <a:r>
              <a:rPr lang="en-US" baseline="0" dirty="0"/>
              <a:t>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392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82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31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68054-996E-424D-9CE0-98647A0471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6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0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29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9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4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60CF-8679-D645-A3D6-135C3975A7CB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245D-63D2-F740-8711-FAEF10D3B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72392" y="756202"/>
            <a:ext cx="7780538" cy="5812158"/>
            <a:chOff x="672392" y="1045842"/>
            <a:chExt cx="7780538" cy="5812158"/>
          </a:xfrm>
        </p:grpSpPr>
        <p:sp>
          <p:nvSpPr>
            <p:cNvPr id="8" name="Rectangle 7"/>
            <p:cNvSpPr/>
            <p:nvPr/>
          </p:nvSpPr>
          <p:spPr>
            <a:xfrm>
              <a:off x="672392" y="1045842"/>
              <a:ext cx="7780538" cy="5812158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19494" y="1814215"/>
              <a:ext cx="6329025" cy="431143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72392" y="1045842"/>
              <a:ext cx="747102" cy="768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7748519" y="1045842"/>
              <a:ext cx="704411" cy="7683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748519" y="6125645"/>
              <a:ext cx="704411" cy="732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672392" y="6125645"/>
              <a:ext cx="747104" cy="7323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285377" y="2996064"/>
              <a:ext cx="299908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tx2"/>
                  </a:solidFill>
                </a:rPr>
                <a:t>Start</a:t>
              </a:r>
              <a:endParaRPr lang="en-US" sz="96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</a:t>
            </a:r>
          </a:p>
        </p:txBody>
      </p:sp>
    </p:spTree>
    <p:extLst>
      <p:ext uri="{BB962C8B-B14F-4D97-AF65-F5344CB8AC3E}">
        <p14:creationId xmlns:p14="http://schemas.microsoft.com/office/powerpoint/2010/main" val="417225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0Lef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14" y="1135302"/>
            <a:ext cx="5803392" cy="48219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0372" y="1340670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270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1071" y="-41192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#10</a:t>
            </a:r>
          </a:p>
        </p:txBody>
      </p:sp>
    </p:spTree>
    <p:extLst>
      <p:ext uri="{BB962C8B-B14F-4D97-AF65-F5344CB8AC3E}">
        <p14:creationId xmlns:p14="http://schemas.microsoft.com/office/powerpoint/2010/main" val="11146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360Right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369570"/>
            <a:ext cx="6827520" cy="61569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088643" y="2458270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360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1071" y="-41192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#11</a:t>
            </a:r>
          </a:p>
        </p:txBody>
      </p:sp>
    </p:spTree>
    <p:extLst>
      <p:ext uri="{BB962C8B-B14F-4D97-AF65-F5344CB8AC3E}">
        <p14:creationId xmlns:p14="http://schemas.microsoft.com/office/powerpoint/2010/main" val="90580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60Left-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369570"/>
            <a:ext cx="6827520" cy="615696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45843" y="2458270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360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1071" y="-41192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#12</a:t>
            </a:r>
          </a:p>
        </p:txBody>
      </p:sp>
    </p:spTree>
    <p:extLst>
      <p:ext uri="{BB962C8B-B14F-4D97-AF65-F5344CB8AC3E}">
        <p14:creationId xmlns:p14="http://schemas.microsoft.com/office/powerpoint/2010/main" val="2304308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833" y="2872740"/>
            <a:ext cx="1727200" cy="1282700"/>
          </a:xfrm>
          <a:prstGeom prst="rect">
            <a:avLst/>
          </a:prstGeom>
        </p:spPr>
      </p:pic>
      <p:sp>
        <p:nvSpPr>
          <p:cNvPr id="7" name="U-Turn Arrow 6"/>
          <p:cNvSpPr/>
          <p:nvPr/>
        </p:nvSpPr>
        <p:spPr>
          <a:xfrm>
            <a:off x="3010590" y="304806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11071" y="-41192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#13</a:t>
            </a:r>
          </a:p>
        </p:txBody>
      </p:sp>
      <p:sp>
        <p:nvSpPr>
          <p:cNvPr id="6" name="Up Arrow 5"/>
          <p:cNvSpPr/>
          <p:nvPr/>
        </p:nvSpPr>
        <p:spPr>
          <a:xfrm>
            <a:off x="1598352" y="1064260"/>
            <a:ext cx="863600" cy="3243580"/>
          </a:xfrm>
          <a:prstGeom prst="upArrow">
            <a:avLst>
              <a:gd name="adj1" fmla="val 50000"/>
              <a:gd name="adj2" fmla="val 9185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Curved Left Arrow 10"/>
          <p:cNvSpPr/>
          <p:nvPr/>
        </p:nvSpPr>
        <p:spPr>
          <a:xfrm>
            <a:off x="2639753" y="3749046"/>
            <a:ext cx="1656080" cy="4148455"/>
          </a:xfrm>
          <a:prstGeom prst="curvedLeftArrow">
            <a:avLst>
              <a:gd name="adj1" fmla="val 33792"/>
              <a:gd name="adj2" fmla="val 76104"/>
              <a:gd name="adj3" fmla="val 31748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292" y="2763536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Right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Forward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09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142" y="2872740"/>
            <a:ext cx="1727200" cy="1282700"/>
          </a:xfrm>
          <a:prstGeom prst="rect">
            <a:avLst/>
          </a:prstGeom>
        </p:spPr>
      </p:pic>
      <p:sp>
        <p:nvSpPr>
          <p:cNvPr id="7" name="U-Turn Arrow 6"/>
          <p:cNvSpPr/>
          <p:nvPr/>
        </p:nvSpPr>
        <p:spPr>
          <a:xfrm>
            <a:off x="3012899" y="304806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#14</a:t>
            </a:r>
          </a:p>
        </p:txBody>
      </p:sp>
      <p:sp>
        <p:nvSpPr>
          <p:cNvPr id="2" name="Curved Right Arrow 1"/>
          <p:cNvSpPr/>
          <p:nvPr/>
        </p:nvSpPr>
        <p:spPr>
          <a:xfrm>
            <a:off x="350979" y="1976128"/>
            <a:ext cx="1239520" cy="3479792"/>
          </a:xfrm>
          <a:prstGeom prst="curvedRightArrow">
            <a:avLst>
              <a:gd name="adj1" fmla="val 27921"/>
              <a:gd name="adj2" fmla="val 76380"/>
              <a:gd name="adj3" fmla="val 2082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1600661" y="1064260"/>
            <a:ext cx="863600" cy="3243580"/>
          </a:xfrm>
          <a:prstGeom prst="upArrow">
            <a:avLst>
              <a:gd name="adj1" fmla="val 50000"/>
              <a:gd name="adj2" fmla="val 9185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292" y="2763536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Left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Forward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88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599" y="2872740"/>
            <a:ext cx="1727200" cy="1282700"/>
          </a:xfrm>
          <a:prstGeom prst="rect">
            <a:avLst/>
          </a:prstGeom>
        </p:spPr>
      </p:pic>
      <p:sp>
        <p:nvSpPr>
          <p:cNvPr id="7" name="U-Turn Arrow 6"/>
          <p:cNvSpPr/>
          <p:nvPr/>
        </p:nvSpPr>
        <p:spPr>
          <a:xfrm>
            <a:off x="3636356" y="304806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#15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62627" y="1703019"/>
            <a:ext cx="3703638" cy="2787761"/>
            <a:chOff x="554990" y="1703013"/>
            <a:chExt cx="3703638" cy="2787761"/>
          </a:xfrm>
        </p:grpSpPr>
        <p:sp>
          <p:nvSpPr>
            <p:cNvPr id="9" name="Octagon 8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82049" y="2306037"/>
              <a:ext cx="32765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1" name="Curved Left Arrow 10"/>
          <p:cNvSpPr/>
          <p:nvPr/>
        </p:nvSpPr>
        <p:spPr>
          <a:xfrm>
            <a:off x="3540302" y="3749046"/>
            <a:ext cx="1656080" cy="4148455"/>
          </a:xfrm>
          <a:prstGeom prst="curvedLeftArrow">
            <a:avLst>
              <a:gd name="adj1" fmla="val 33792"/>
              <a:gd name="adj2" fmla="val 76104"/>
              <a:gd name="adj3" fmla="val 31748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292" y="2763536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Right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Halt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71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781" y="3588561"/>
            <a:ext cx="1727200" cy="1282700"/>
          </a:xfrm>
          <a:prstGeom prst="rect">
            <a:avLst/>
          </a:prstGeom>
        </p:spPr>
      </p:pic>
      <p:sp>
        <p:nvSpPr>
          <p:cNvPr id="7" name="U-Turn Arrow 6"/>
          <p:cNvSpPr/>
          <p:nvPr/>
        </p:nvSpPr>
        <p:spPr>
          <a:xfrm>
            <a:off x="3682538" y="1020627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#16</a:t>
            </a:r>
          </a:p>
        </p:txBody>
      </p:sp>
      <p:sp>
        <p:nvSpPr>
          <p:cNvPr id="9" name="Octagon 8"/>
          <p:cNvSpPr>
            <a:spLocks noChangeAspect="1"/>
          </p:cNvSpPr>
          <p:nvPr/>
        </p:nvSpPr>
        <p:spPr>
          <a:xfrm>
            <a:off x="1545338" y="4102209"/>
            <a:ext cx="1890173" cy="1951433"/>
          </a:xfrm>
          <a:prstGeom prst="octagon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59035" y="4479173"/>
            <a:ext cx="1547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Halt</a:t>
            </a:r>
          </a:p>
        </p:txBody>
      </p:sp>
      <p:sp>
        <p:nvSpPr>
          <p:cNvPr id="12" name="Curved Right Arrow 11"/>
          <p:cNvSpPr/>
          <p:nvPr/>
        </p:nvSpPr>
        <p:spPr>
          <a:xfrm>
            <a:off x="143048" y="2041705"/>
            <a:ext cx="1239520" cy="3479792"/>
          </a:xfrm>
          <a:prstGeom prst="curvedRightArrow">
            <a:avLst>
              <a:gd name="adj1" fmla="val 27921"/>
              <a:gd name="adj2" fmla="val 76380"/>
              <a:gd name="adj3" fmla="val 2082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26110" y="3479357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Left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Halt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91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757683" y="614102"/>
            <a:ext cx="5632349" cy="5842000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98215" y="3059956"/>
            <a:ext cx="2153920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Slow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Pace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6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757683" y="614102"/>
            <a:ext cx="5632349" cy="5842000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98215" y="3059956"/>
            <a:ext cx="2153920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Fast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Pace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08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1757683" y="614102"/>
            <a:ext cx="5632349" cy="5842000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020697" y="3059956"/>
            <a:ext cx="3085465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Normal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Pace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5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-Point Star 16"/>
          <p:cNvSpPr/>
          <p:nvPr/>
        </p:nvSpPr>
        <p:spPr>
          <a:xfrm>
            <a:off x="640374" y="64030"/>
            <a:ext cx="7951304" cy="6729938"/>
          </a:xfrm>
          <a:prstGeom prst="star5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27157" y="2753947"/>
            <a:ext cx="3276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</a:t>
            </a:r>
            <a:endParaRPr lang="en-US" sz="96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544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3708403" y="614102"/>
            <a:ext cx="4016909" cy="4018858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6534" y="225311"/>
            <a:ext cx="3705226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Side Step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>
            <a:off x="2702563" y="2631440"/>
            <a:ext cx="2733040" cy="3799840"/>
          </a:xfrm>
          <a:prstGeom prst="bentArrow">
            <a:avLst>
              <a:gd name="adj1" fmla="val 25430"/>
              <a:gd name="adj2" fmla="val 34765"/>
              <a:gd name="adj3" fmla="val 23512"/>
              <a:gd name="adj4" fmla="val 42188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6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760" y="413258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#21</a:t>
            </a:r>
          </a:p>
        </p:txBody>
      </p:sp>
      <p:sp>
        <p:nvSpPr>
          <p:cNvPr id="11" name="Curved Left Arrow 10"/>
          <p:cNvSpPr/>
          <p:nvPr/>
        </p:nvSpPr>
        <p:spPr>
          <a:xfrm>
            <a:off x="843280" y="690880"/>
            <a:ext cx="4389120" cy="5679440"/>
          </a:xfrm>
          <a:prstGeom prst="curvedLeftArrow">
            <a:avLst>
              <a:gd name="adj1" fmla="val 17224"/>
              <a:gd name="adj2" fmla="val 29124"/>
              <a:gd name="adj3" fmla="val 2040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588000" y="351536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 Outside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429456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96540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18940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14551" y="1322014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Spiral</a:t>
            </a:r>
          </a:p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010096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77180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99580" y="3545840"/>
            <a:ext cx="889564" cy="853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2" name="Picture 1" descr="SpiralDogIns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120" y="558800"/>
            <a:ext cx="4523232" cy="5766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760" y="413258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720" y="3484880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 Inside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271" y="1291534"/>
            <a:ext cx="2895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Spiral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79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64618" y="692677"/>
            <a:ext cx="642111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Straight Figure 8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Weave Twice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0932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043294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1038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66446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Arc 14"/>
          <p:cNvSpPr>
            <a:spLocks noChangeAspect="1"/>
          </p:cNvSpPr>
          <p:nvPr/>
        </p:nvSpPr>
        <p:spPr>
          <a:xfrm>
            <a:off x="2510536" y="3608832"/>
            <a:ext cx="1481328" cy="1085088"/>
          </a:xfrm>
          <a:prstGeom prst="arc">
            <a:avLst>
              <a:gd name="adj1" fmla="val 10505293"/>
              <a:gd name="adj2" fmla="val 21531935"/>
            </a:avLst>
          </a:prstGeom>
          <a:ln w="63500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Arc 15"/>
          <p:cNvSpPr>
            <a:spLocks noChangeAspect="1"/>
          </p:cNvSpPr>
          <p:nvPr/>
        </p:nvSpPr>
        <p:spPr>
          <a:xfrm>
            <a:off x="5928486" y="3598672"/>
            <a:ext cx="1481328" cy="1085088"/>
          </a:xfrm>
          <a:prstGeom prst="arc">
            <a:avLst>
              <a:gd name="adj1" fmla="val 10505293"/>
              <a:gd name="adj2" fmla="val 21531935"/>
            </a:avLst>
          </a:prstGeom>
          <a:ln w="63500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Picture 6" descr="Weave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12" y="4356100"/>
            <a:ext cx="1908048" cy="957072"/>
          </a:xfrm>
          <a:prstGeom prst="rect">
            <a:avLst/>
          </a:prstGeom>
        </p:spPr>
      </p:pic>
      <p:pic>
        <p:nvPicPr>
          <p:cNvPr id="20" name="Picture 19" descr="Weave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6" y="4356100"/>
            <a:ext cx="1908048" cy="957072"/>
          </a:xfrm>
          <a:prstGeom prst="rect">
            <a:avLst/>
          </a:prstGeom>
        </p:spPr>
      </p:pic>
      <p:sp>
        <p:nvSpPr>
          <p:cNvPr id="23" name="Arc 22"/>
          <p:cNvSpPr>
            <a:spLocks noChangeAspect="1"/>
          </p:cNvSpPr>
          <p:nvPr/>
        </p:nvSpPr>
        <p:spPr>
          <a:xfrm rot="8399685">
            <a:off x="5947643" y="4129674"/>
            <a:ext cx="1584552" cy="1160701"/>
          </a:xfrm>
          <a:prstGeom prst="arc">
            <a:avLst>
              <a:gd name="adj1" fmla="val 11709137"/>
              <a:gd name="adj2" fmla="val 677563"/>
            </a:avLst>
          </a:prstGeom>
          <a:ln w="63500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16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29946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364618" y="692677"/>
            <a:ext cx="642111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Serpentine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Weave Once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0932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043294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431038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664460" y="3784600"/>
            <a:ext cx="1234440" cy="123444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Arc 14"/>
          <p:cNvSpPr>
            <a:spLocks noChangeAspect="1"/>
          </p:cNvSpPr>
          <p:nvPr/>
        </p:nvSpPr>
        <p:spPr>
          <a:xfrm>
            <a:off x="2510536" y="3608832"/>
            <a:ext cx="1481328" cy="1085088"/>
          </a:xfrm>
          <a:prstGeom prst="arc">
            <a:avLst>
              <a:gd name="adj1" fmla="val 10505293"/>
              <a:gd name="adj2" fmla="val 21531935"/>
            </a:avLst>
          </a:prstGeom>
          <a:ln w="63500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Arc 15"/>
          <p:cNvSpPr>
            <a:spLocks noChangeAspect="1"/>
          </p:cNvSpPr>
          <p:nvPr/>
        </p:nvSpPr>
        <p:spPr>
          <a:xfrm>
            <a:off x="5928486" y="3598672"/>
            <a:ext cx="1481328" cy="1085088"/>
          </a:xfrm>
          <a:prstGeom prst="arc">
            <a:avLst>
              <a:gd name="adj1" fmla="val 10505293"/>
              <a:gd name="adj2" fmla="val 21531935"/>
            </a:avLst>
          </a:prstGeom>
          <a:ln w="63500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7" name="Picture 6" descr="Weave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12" y="4356100"/>
            <a:ext cx="1908048" cy="957072"/>
          </a:xfrm>
          <a:prstGeom prst="rect">
            <a:avLst/>
          </a:prstGeom>
        </p:spPr>
      </p:pic>
      <p:pic>
        <p:nvPicPr>
          <p:cNvPr id="20" name="Picture 19" descr="Weave-Arr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926" y="4356100"/>
            <a:ext cx="1908048" cy="957072"/>
          </a:xfrm>
          <a:prstGeom prst="rect">
            <a:avLst/>
          </a:prstGeom>
        </p:spPr>
      </p:pic>
      <p:sp>
        <p:nvSpPr>
          <p:cNvPr id="22" name="Arc 21"/>
          <p:cNvSpPr>
            <a:spLocks noChangeAspect="1"/>
          </p:cNvSpPr>
          <p:nvPr/>
        </p:nvSpPr>
        <p:spPr>
          <a:xfrm>
            <a:off x="6821550" y="4608068"/>
            <a:ext cx="1481328" cy="1085088"/>
          </a:xfrm>
          <a:prstGeom prst="arc">
            <a:avLst>
              <a:gd name="adj1" fmla="val 16062038"/>
              <a:gd name="adj2" fmla="val 21531935"/>
            </a:avLst>
          </a:prstGeom>
          <a:ln w="63500" cap="flat">
            <a:solidFill>
              <a:srgbClr val="FFFF00"/>
            </a:solidFill>
            <a:headEnd type="none"/>
            <a:tailEnd type="triangle" w="lg" len="sm"/>
          </a:ln>
          <a:effectLst>
            <a:glow rad="25400">
              <a:schemeClr val="tx1"/>
            </a:glow>
            <a:softEdge rad="2540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pic>
        <p:nvPicPr>
          <p:cNvPr id="19" name="Picture 18" descr="WeaveEn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627" y="3322955"/>
            <a:ext cx="1170432" cy="9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52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082" y="279146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082" y="279146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082" y="279146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793249" y="1163727"/>
            <a:ext cx="3085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1 Step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94000" y="758749"/>
            <a:ext cx="1890173" cy="1951433"/>
            <a:chOff x="1591517" y="3386382"/>
            <a:chExt cx="1890173" cy="1951433"/>
          </a:xfrm>
        </p:grpSpPr>
        <p:sp>
          <p:nvSpPr>
            <p:cNvPr id="9" name="Octagon 8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197396" y="2710184"/>
            <a:ext cx="1890173" cy="1951433"/>
            <a:chOff x="1591517" y="3386382"/>
            <a:chExt cx="1890173" cy="1951433"/>
          </a:xfrm>
        </p:grpSpPr>
        <p:sp>
          <p:nvSpPr>
            <p:cNvPr id="14" name="Octagon 13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97396" y="4661619"/>
            <a:ext cx="1890173" cy="1951433"/>
            <a:chOff x="1591517" y="3386382"/>
            <a:chExt cx="1890173" cy="1951433"/>
          </a:xfrm>
        </p:grpSpPr>
        <p:sp>
          <p:nvSpPr>
            <p:cNvPr id="17" name="Octagon 16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12400" y="758749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099954" y="3112951"/>
            <a:ext cx="3085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2 Steps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7131" y="5073831"/>
            <a:ext cx="3085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 Steps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52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242" y="282194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242" y="282194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242" y="282194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534160" y="1468522"/>
            <a:ext cx="4578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1 Step Back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712160" y="880673"/>
            <a:ext cx="1890173" cy="1951433"/>
            <a:chOff x="1591517" y="3386382"/>
            <a:chExt cx="1890173" cy="1951433"/>
          </a:xfrm>
        </p:grpSpPr>
        <p:sp>
          <p:nvSpPr>
            <p:cNvPr id="9" name="Octagon 8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715556" y="2832104"/>
            <a:ext cx="1890173" cy="1951433"/>
            <a:chOff x="1591517" y="3386382"/>
            <a:chExt cx="1890173" cy="1951433"/>
          </a:xfrm>
        </p:grpSpPr>
        <p:sp>
          <p:nvSpPr>
            <p:cNvPr id="14" name="Octagon 13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15556" y="4783539"/>
            <a:ext cx="1890173" cy="1951433"/>
            <a:chOff x="1591517" y="3386382"/>
            <a:chExt cx="1890173" cy="1951433"/>
          </a:xfrm>
        </p:grpSpPr>
        <p:sp>
          <p:nvSpPr>
            <p:cNvPr id="17" name="Octagon 16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26" name="U-Turn Arrow 25"/>
          <p:cNvSpPr>
            <a:spLocks noChangeAspect="1"/>
          </p:cNvSpPr>
          <p:nvPr/>
        </p:nvSpPr>
        <p:spPr>
          <a:xfrm>
            <a:off x="558802" y="143942"/>
            <a:ext cx="1743457" cy="3019809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43997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534160" y="3251540"/>
            <a:ext cx="5395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2 Steps Back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4323" y="5181160"/>
            <a:ext cx="5045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 Steps Back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03204" y="300464"/>
            <a:ext cx="45782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Front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910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434149" y="799087"/>
            <a:ext cx="6243642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64438" y="3082379"/>
            <a:ext cx="4039565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38449317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8" name="Up Arrow 7"/>
          <p:cNvSpPr/>
          <p:nvPr/>
        </p:nvSpPr>
        <p:spPr>
          <a:xfrm>
            <a:off x="4841773" y="695382"/>
            <a:ext cx="3844190" cy="5842000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61974" y="3977847"/>
            <a:ext cx="4741546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Fast Forward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From Sit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17550" y="698288"/>
            <a:ext cx="2700242" cy="2787761"/>
            <a:chOff x="554990" y="1703013"/>
            <a:chExt cx="2700242" cy="2787761"/>
          </a:xfrm>
        </p:grpSpPr>
        <p:sp>
          <p:nvSpPr>
            <p:cNvPr id="10" name="Octagon 9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610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0372" y="1340664"/>
            <a:ext cx="3276579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>
            <a:off x="3595038" y="1167322"/>
            <a:ext cx="4759818" cy="4706631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66270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#29</a:t>
            </a:r>
          </a:p>
        </p:txBody>
      </p:sp>
      <p:pic>
        <p:nvPicPr>
          <p:cNvPr id="6" name="Picture 5" descr="AboutLeftTur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683" y="3139446"/>
            <a:ext cx="2903598" cy="277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1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2358709" y="1408689"/>
            <a:ext cx="6243642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ctagon 13"/>
          <p:cNvSpPr/>
          <p:nvPr/>
        </p:nvSpPr>
        <p:spPr>
          <a:xfrm>
            <a:off x="554990" y="179019"/>
            <a:ext cx="2700242" cy="2787761"/>
          </a:xfrm>
          <a:prstGeom prst="octagon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44100" y="4210690"/>
            <a:ext cx="3276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2052" y="782043"/>
            <a:ext cx="3276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Halt</a:t>
            </a:r>
          </a:p>
        </p:txBody>
      </p:sp>
    </p:spTree>
    <p:extLst>
      <p:ext uri="{BB962C8B-B14F-4D97-AF65-F5344CB8AC3E}">
        <p14:creationId xmlns:p14="http://schemas.microsoft.com/office/powerpoint/2010/main" val="3188142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#30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88163" y="3357039"/>
            <a:ext cx="7253403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</a:p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</a:t>
            </a:r>
          </a:p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19987974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#31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357039"/>
            <a:ext cx="7253403" cy="326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Down</a:t>
            </a:r>
          </a:p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</a:t>
            </a:r>
          </a:p>
          <a:p>
            <a:pPr algn="ctr">
              <a:lnSpc>
                <a:spcPct val="7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97508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2616" y="-48119"/>
            <a:ext cx="3473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#32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434149" y="799087"/>
            <a:ext cx="6243642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64438" y="3082379"/>
            <a:ext cx="4039565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Stand</a:t>
            </a:r>
          </a:p>
        </p:txBody>
      </p:sp>
    </p:spTree>
    <p:extLst>
      <p:ext uri="{BB962C8B-B14F-4D97-AF65-F5344CB8AC3E}">
        <p14:creationId xmlns:p14="http://schemas.microsoft.com/office/powerpoint/2010/main" val="23106137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out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488" y="1259839"/>
            <a:ext cx="5955792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3" y="4509991"/>
            <a:ext cx="7253403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 “U” Turn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Forward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8703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3" y="4509991"/>
            <a:ext cx="7253403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 Turn Right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Forward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4" name="Curved Down Arrow 13"/>
          <p:cNvSpPr/>
          <p:nvPr/>
        </p:nvSpPr>
        <p:spPr>
          <a:xfrm>
            <a:off x="2824385" y="1300485"/>
            <a:ext cx="5933535" cy="3087585"/>
          </a:xfrm>
          <a:prstGeom prst="curvedDownArrow">
            <a:avLst>
              <a:gd name="adj1" fmla="val 37309"/>
              <a:gd name="adj2" fmla="val 60946"/>
              <a:gd name="adj3" fmla="val 27962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76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urnR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20" y="2759459"/>
            <a:ext cx="3395472" cy="218846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66243" y="5648520"/>
            <a:ext cx="50455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to Heel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25124" y="767821"/>
            <a:ext cx="4578231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 Right</a:t>
            </a:r>
          </a:p>
          <a:p>
            <a:pPr algn="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1 Step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62160" y="749274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30" name="Right Arrow 29"/>
          <p:cNvSpPr/>
          <p:nvPr/>
        </p:nvSpPr>
        <p:spPr>
          <a:xfrm>
            <a:off x="5664200" y="2890520"/>
            <a:ext cx="1386971" cy="822960"/>
          </a:xfrm>
          <a:prstGeom prst="rightArrow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887439" y="3502640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9835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045063"/>
            <a:ext cx="7253403" cy="368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Stand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28328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90Righ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03" y="643013"/>
            <a:ext cx="4126992" cy="396849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1746" y="3315030"/>
            <a:ext cx="2184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90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Pivot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8253" y="789916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90474" y="4783507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01096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1746" y="3315030"/>
            <a:ext cx="2184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90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Pivot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8253" y="789916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90474" y="4783507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7" name="Bent-Up Arrow 16"/>
          <p:cNvSpPr>
            <a:spLocks noChangeAspect="1"/>
          </p:cNvSpPr>
          <p:nvPr/>
        </p:nvSpPr>
        <p:spPr>
          <a:xfrm rot="5400000">
            <a:off x="3544567" y="669864"/>
            <a:ext cx="3827974" cy="3994367"/>
          </a:xfrm>
          <a:prstGeom prst="bentUpArrow">
            <a:avLst>
              <a:gd name="adj1" fmla="val 34649"/>
              <a:gd name="adj2" fmla="val 30589"/>
              <a:gd name="adj3" fmla="val 30287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417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9" y="3299460"/>
            <a:ext cx="2415129" cy="179358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#39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9" y="3299460"/>
            <a:ext cx="2415129" cy="17935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399" y="3299460"/>
            <a:ext cx="2415129" cy="179358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41097" y="5102117"/>
            <a:ext cx="6421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Off-Set Figure 8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736974" y="502473"/>
            <a:ext cx="1726107" cy="1726107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800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5606413" y="1849594"/>
            <a:ext cx="1726107" cy="1726107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80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3751579" y="3299459"/>
            <a:ext cx="1726107" cy="1726107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800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047239" y="1852134"/>
            <a:ext cx="1726107" cy="1726107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2800"/>
          </a:p>
        </p:txBody>
      </p:sp>
      <p:sp>
        <p:nvSpPr>
          <p:cNvPr id="19" name="TextBox 18"/>
          <p:cNvSpPr txBox="1"/>
          <p:nvPr/>
        </p:nvSpPr>
        <p:spPr>
          <a:xfrm>
            <a:off x="6244164" y="2260213"/>
            <a:ext cx="5584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P</a:t>
            </a:r>
            <a:endParaRPr lang="en-US" sz="54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57684" y="2260213"/>
            <a:ext cx="5584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54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P</a:t>
            </a:r>
            <a:endParaRPr lang="en-US" sz="54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53443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38071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2358709" y="1408689"/>
            <a:ext cx="6243642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ctagon 13"/>
          <p:cNvSpPr/>
          <p:nvPr/>
        </p:nvSpPr>
        <p:spPr>
          <a:xfrm>
            <a:off x="554990" y="179019"/>
            <a:ext cx="2700242" cy="2787761"/>
          </a:xfrm>
          <a:prstGeom prst="octagon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96998" y="3697185"/>
            <a:ext cx="3276579" cy="196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endParaRPr lang="en-US" sz="9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>
              <a:lnSpc>
                <a:spcPct val="6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Down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82052" y="782043"/>
            <a:ext cx="3276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Halt</a:t>
            </a:r>
          </a:p>
        </p:txBody>
      </p:sp>
    </p:spTree>
    <p:extLst>
      <p:ext uri="{BB962C8B-B14F-4D97-AF65-F5344CB8AC3E}">
        <p14:creationId xmlns:p14="http://schemas.microsoft.com/office/powerpoint/2010/main" val="16617819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1744" y="4341196"/>
            <a:ext cx="4204017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Side Step 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8253" y="789916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90474" y="4783507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426146" y="2114495"/>
            <a:ext cx="4010977" cy="2599746"/>
          </a:xfrm>
          <a:prstGeom prst="rightArrow">
            <a:avLst>
              <a:gd name="adj1" fmla="val 50000"/>
              <a:gd name="adj2" fmla="val 4601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127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-Turn Arrow 6"/>
          <p:cNvSpPr/>
          <p:nvPr/>
        </p:nvSpPr>
        <p:spPr>
          <a:xfrm>
            <a:off x="3698240" y="294646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#41</a:t>
            </a:r>
          </a:p>
        </p:txBody>
      </p:sp>
      <p:sp>
        <p:nvSpPr>
          <p:cNvPr id="10" name="Up Arrow 9"/>
          <p:cNvSpPr/>
          <p:nvPr/>
        </p:nvSpPr>
        <p:spPr>
          <a:xfrm>
            <a:off x="2377442" y="952500"/>
            <a:ext cx="863600" cy="3101340"/>
          </a:xfrm>
          <a:prstGeom prst="upArrow">
            <a:avLst>
              <a:gd name="adj1" fmla="val 50000"/>
              <a:gd name="adj2" fmla="val 9185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12950" y="163780"/>
            <a:ext cx="1890173" cy="1951433"/>
            <a:chOff x="1591517" y="3386382"/>
            <a:chExt cx="1890173" cy="1951433"/>
          </a:xfrm>
        </p:grpSpPr>
        <p:sp>
          <p:nvSpPr>
            <p:cNvPr id="9" name="Octagon 8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75840" y="4244212"/>
            <a:ext cx="1184910" cy="1073289"/>
            <a:chOff x="2211409" y="3149243"/>
            <a:chExt cx="1184910" cy="1073289"/>
          </a:xfrm>
        </p:grpSpPr>
        <p:sp>
          <p:nvSpPr>
            <p:cNvPr id="13" name="Octagon 12"/>
            <p:cNvSpPr>
              <a:spLocks noChangeAspect="1"/>
            </p:cNvSpPr>
            <p:nvPr/>
          </p:nvSpPr>
          <p:spPr>
            <a:xfrm>
              <a:off x="2225040" y="3149243"/>
              <a:ext cx="1039596" cy="1073289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11409" y="3280247"/>
              <a:ext cx="11849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222240" y="4570567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Dog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Right</a:t>
            </a:r>
          </a:p>
        </p:txBody>
      </p:sp>
      <p:sp>
        <p:nvSpPr>
          <p:cNvPr id="16" name="Curved Left Arrow 15"/>
          <p:cNvSpPr/>
          <p:nvPr/>
        </p:nvSpPr>
        <p:spPr>
          <a:xfrm>
            <a:off x="3708399" y="4084326"/>
            <a:ext cx="1018858" cy="3650615"/>
          </a:xfrm>
          <a:prstGeom prst="curvedLeftArrow">
            <a:avLst>
              <a:gd name="adj1" fmla="val 37048"/>
              <a:gd name="adj2" fmla="val 77114"/>
              <a:gd name="adj3" fmla="val 31748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8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5222240" y="4570567"/>
            <a:ext cx="392147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Dog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Front</a:t>
            </a:r>
          </a:p>
          <a:p>
            <a:pPr algn="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Finish Left</a:t>
            </a:r>
          </a:p>
        </p:txBody>
      </p:sp>
      <p:sp>
        <p:nvSpPr>
          <p:cNvPr id="7" name="U-Turn Arrow 6"/>
          <p:cNvSpPr/>
          <p:nvPr/>
        </p:nvSpPr>
        <p:spPr>
          <a:xfrm>
            <a:off x="3698240" y="294646"/>
            <a:ext cx="2905761" cy="5033015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5274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#42</a:t>
            </a:r>
          </a:p>
        </p:txBody>
      </p:sp>
      <p:sp>
        <p:nvSpPr>
          <p:cNvPr id="10" name="Up Arrow 9"/>
          <p:cNvSpPr/>
          <p:nvPr/>
        </p:nvSpPr>
        <p:spPr>
          <a:xfrm>
            <a:off x="2377442" y="952500"/>
            <a:ext cx="863600" cy="3101340"/>
          </a:xfrm>
          <a:prstGeom prst="upArrow">
            <a:avLst>
              <a:gd name="adj1" fmla="val 50000"/>
              <a:gd name="adj2" fmla="val 9185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12950" y="163780"/>
            <a:ext cx="1890173" cy="1951433"/>
            <a:chOff x="1591517" y="3386382"/>
            <a:chExt cx="1890173" cy="1951433"/>
          </a:xfrm>
        </p:grpSpPr>
        <p:sp>
          <p:nvSpPr>
            <p:cNvPr id="9" name="Octagon 8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75839" y="4244212"/>
            <a:ext cx="1227243" cy="1073289"/>
            <a:chOff x="2211408" y="3149243"/>
            <a:chExt cx="1227243" cy="1073289"/>
          </a:xfrm>
        </p:grpSpPr>
        <p:sp>
          <p:nvSpPr>
            <p:cNvPr id="13" name="Octagon 12"/>
            <p:cNvSpPr>
              <a:spLocks noChangeAspect="1"/>
            </p:cNvSpPr>
            <p:nvPr/>
          </p:nvSpPr>
          <p:spPr>
            <a:xfrm>
              <a:off x="2225040" y="3149243"/>
              <a:ext cx="1039596" cy="1073289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11408" y="3280247"/>
              <a:ext cx="12272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7" name="Curved Right Arrow 16"/>
          <p:cNvSpPr/>
          <p:nvPr/>
        </p:nvSpPr>
        <p:spPr>
          <a:xfrm>
            <a:off x="975360" y="1986288"/>
            <a:ext cx="1239520" cy="3479792"/>
          </a:xfrm>
          <a:prstGeom prst="curvedRightArrow">
            <a:avLst>
              <a:gd name="adj1" fmla="val 27921"/>
              <a:gd name="adj2" fmla="val 76380"/>
              <a:gd name="adj3" fmla="val 2082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133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1746" y="3315030"/>
            <a:ext cx="2184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180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Pivot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8253" y="789916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90474" y="4783507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sp>
        <p:nvSpPr>
          <p:cNvPr id="12" name="U-Turn Arrow 11"/>
          <p:cNvSpPr/>
          <p:nvPr/>
        </p:nvSpPr>
        <p:spPr>
          <a:xfrm>
            <a:off x="3452798" y="710124"/>
            <a:ext cx="4759818" cy="4706631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66270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978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boutLeft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88" y="669484"/>
            <a:ext cx="4870379" cy="481551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1746" y="3315030"/>
            <a:ext cx="21844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180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Pivot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58253" y="789916"/>
            <a:ext cx="1890173" cy="1951433"/>
            <a:chOff x="1591517" y="3386382"/>
            <a:chExt cx="1890173" cy="1951433"/>
          </a:xfrm>
        </p:grpSpPr>
        <p:sp>
          <p:nvSpPr>
            <p:cNvPr id="22" name="Octagon 21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412395" y="3970707"/>
            <a:ext cx="1890173" cy="1951433"/>
            <a:chOff x="1591517" y="3386382"/>
            <a:chExt cx="1890173" cy="1951433"/>
          </a:xfrm>
        </p:grpSpPr>
        <p:sp>
          <p:nvSpPr>
            <p:cNvPr id="35" name="Octagon 34"/>
            <p:cNvSpPr>
              <a:spLocks noChangeAspect="1"/>
            </p:cNvSpPr>
            <p:nvPr/>
          </p:nvSpPr>
          <p:spPr>
            <a:xfrm>
              <a:off x="1591517" y="3386382"/>
              <a:ext cx="1890173" cy="1951433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u="sng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5215" y="3763346"/>
              <a:ext cx="15477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6218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727616" y="-117392"/>
            <a:ext cx="28872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X, M - #45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669015"/>
            <a:ext cx="7253403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Down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Sit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681558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3613036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424171" y="-117392"/>
            <a:ext cx="21906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A, X - #46</a:t>
            </a:r>
          </a:p>
        </p:txBody>
      </p:sp>
      <p:sp>
        <p:nvSpPr>
          <p:cNvPr id="8" name="Up Arrow 7"/>
          <p:cNvSpPr/>
          <p:nvPr/>
        </p:nvSpPr>
        <p:spPr>
          <a:xfrm>
            <a:off x="5005038" y="2223656"/>
            <a:ext cx="2011711" cy="3613467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33996" y="5837130"/>
            <a:ext cx="7169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Handler Passes By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2952750" y="3718390"/>
            <a:ext cx="1600315" cy="2118739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516889" y="2619734"/>
            <a:ext cx="2197872" cy="792159"/>
            <a:chOff x="564017" y="1908375"/>
            <a:chExt cx="3702888" cy="1107440"/>
          </a:xfrm>
        </p:grpSpPr>
        <p:sp>
          <p:nvSpPr>
            <p:cNvPr id="5" name="Rectangle 4"/>
            <p:cNvSpPr/>
            <p:nvPr/>
          </p:nvSpPr>
          <p:spPr>
            <a:xfrm>
              <a:off x="564017" y="1908375"/>
              <a:ext cx="701040" cy="1107440"/>
            </a:xfrm>
            <a:prstGeom prst="rect">
              <a:avLst/>
            </a:prstGeom>
            <a:solidFill>
              <a:schemeClr val="tx1"/>
            </a:solidFill>
            <a:ln w="1016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65865" y="1908375"/>
              <a:ext cx="701040" cy="1107440"/>
            </a:xfrm>
            <a:prstGeom prst="rect">
              <a:avLst/>
            </a:prstGeom>
            <a:solidFill>
              <a:schemeClr val="tx1"/>
            </a:solidFill>
            <a:ln w="1016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47061" y="2222499"/>
              <a:ext cx="2318804" cy="474789"/>
            </a:xfrm>
            <a:prstGeom prst="rect">
              <a:avLst/>
            </a:prstGeom>
            <a:solidFill>
              <a:schemeClr val="tx1"/>
            </a:solidFill>
            <a:ln w="1016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59117" y="590500"/>
            <a:ext cx="7169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Send Over Jump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1464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4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#47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691299"/>
            <a:ext cx="7253403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Stand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Sit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5876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4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#48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713583"/>
            <a:ext cx="7253403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Stand</a:t>
            </a:r>
          </a:p>
          <a:p>
            <a:pPr algn="ctr">
              <a:lnSpc>
                <a:spcPct val="80000"/>
              </a:lnSpc>
            </a:pPr>
            <a:r>
              <a:rPr lang="en-US" sz="9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Down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3337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4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#49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934721" y="616211"/>
            <a:ext cx="7301871" cy="56321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2" y="3009549"/>
            <a:ext cx="787400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 Stand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</a:t>
            </a:r>
          </a:p>
        </p:txBody>
      </p:sp>
    </p:spTree>
    <p:extLst>
      <p:ext uri="{BB962C8B-B14F-4D97-AF65-F5344CB8AC3E}">
        <p14:creationId xmlns:p14="http://schemas.microsoft.com/office/powerpoint/2010/main" val="3294730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ightTur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596" y="664902"/>
            <a:ext cx="5358384" cy="579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0372" y="1013821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149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3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#50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669015"/>
            <a:ext cx="725340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Leave Dog 5 </a:t>
            </a:r>
            <a:r>
              <a:rPr lang="en-US" sz="60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mtrs</a:t>
            </a:r>
            <a:endParaRPr lang="en-US" sz="6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 Turn</a:t>
            </a: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	Dog to 	Front</a:t>
            </a: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Return to 	Dog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22978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3613036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3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#51</a:t>
            </a:r>
          </a:p>
        </p:txBody>
      </p:sp>
      <p:sp>
        <p:nvSpPr>
          <p:cNvPr id="8" name="Up Arrow 7"/>
          <p:cNvSpPr/>
          <p:nvPr/>
        </p:nvSpPr>
        <p:spPr>
          <a:xfrm>
            <a:off x="6424171" y="1098331"/>
            <a:ext cx="2011711" cy="5246629"/>
          </a:xfrm>
          <a:prstGeom prst="upArrow">
            <a:avLst>
              <a:gd name="adj1" fmla="val 50000"/>
              <a:gd name="adj2" fmla="val 35174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5035" y="994226"/>
            <a:ext cx="4622835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360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 Left Circle Spin At Heel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3770854" y="3571394"/>
            <a:ext cx="2479138" cy="2403674"/>
            <a:chOff x="6961" y="4346"/>
            <a:chExt cx="4436" cy="43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5" y="4346"/>
              <a:ext cx="203" cy="1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7006" y="4446"/>
              <a:ext cx="4346" cy="4156"/>
              <a:chOff x="7006" y="4446"/>
              <a:chExt cx="4346" cy="4156"/>
            </a:xfrm>
          </p:grpSpPr>
          <p:sp>
            <p:nvSpPr>
              <p:cNvPr id="11" name="Freeform 4"/>
              <p:cNvSpPr>
                <a:spLocks/>
              </p:cNvSpPr>
              <p:nvPr/>
            </p:nvSpPr>
            <p:spPr bwMode="auto">
              <a:xfrm>
                <a:off x="7006" y="4446"/>
                <a:ext cx="4346" cy="4156"/>
              </a:xfrm>
              <a:custGeom>
                <a:avLst/>
                <a:gdLst>
                  <a:gd name="T0" fmla="+- 0 8677 7006"/>
                  <a:gd name="T1" fmla="*/ T0 w 4346"/>
                  <a:gd name="T2" fmla="+- 0 7488 4446"/>
                  <a:gd name="T3" fmla="*/ 7488 h 4156"/>
                  <a:gd name="T4" fmla="+- 0 8187 7006"/>
                  <a:gd name="T5" fmla="*/ T4 w 4346"/>
                  <a:gd name="T6" fmla="+- 0 8123 4446"/>
                  <a:gd name="T7" fmla="*/ 8123 h 4156"/>
                  <a:gd name="T8" fmla="+- 0 8240 7006"/>
                  <a:gd name="T9" fmla="*/ T8 w 4346"/>
                  <a:gd name="T10" fmla="+- 0 8168 4446"/>
                  <a:gd name="T11" fmla="*/ 8168 h 4156"/>
                  <a:gd name="T12" fmla="+- 0 8294 7006"/>
                  <a:gd name="T13" fmla="*/ T12 w 4346"/>
                  <a:gd name="T14" fmla="+- 0 8211 4446"/>
                  <a:gd name="T15" fmla="*/ 8211 h 4156"/>
                  <a:gd name="T16" fmla="+- 0 8349 7006"/>
                  <a:gd name="T17" fmla="*/ T16 w 4346"/>
                  <a:gd name="T18" fmla="+- 0 8253 4446"/>
                  <a:gd name="T19" fmla="*/ 8253 h 4156"/>
                  <a:gd name="T20" fmla="+- 0 8405 7006"/>
                  <a:gd name="T21" fmla="*/ T20 w 4346"/>
                  <a:gd name="T22" fmla="+- 0 8291 4446"/>
                  <a:gd name="T23" fmla="*/ 8291 h 4156"/>
                  <a:gd name="T24" fmla="+- 0 8463 7006"/>
                  <a:gd name="T25" fmla="*/ T24 w 4346"/>
                  <a:gd name="T26" fmla="+- 0 8328 4446"/>
                  <a:gd name="T27" fmla="*/ 8328 h 4156"/>
                  <a:gd name="T28" fmla="+- 0 8521 7006"/>
                  <a:gd name="T29" fmla="*/ T28 w 4346"/>
                  <a:gd name="T30" fmla="+- 0 8363 4446"/>
                  <a:gd name="T31" fmla="*/ 8363 h 4156"/>
                  <a:gd name="T32" fmla="+- 0 8581 7006"/>
                  <a:gd name="T33" fmla="*/ T32 w 4346"/>
                  <a:gd name="T34" fmla="+- 0 8395 4446"/>
                  <a:gd name="T35" fmla="*/ 8395 h 4156"/>
                  <a:gd name="T36" fmla="+- 0 8641 7006"/>
                  <a:gd name="T37" fmla="*/ T36 w 4346"/>
                  <a:gd name="T38" fmla="+- 0 8425 4446"/>
                  <a:gd name="T39" fmla="*/ 8425 h 4156"/>
                  <a:gd name="T40" fmla="+- 0 8703 7006"/>
                  <a:gd name="T41" fmla="*/ T40 w 4346"/>
                  <a:gd name="T42" fmla="+- 0 8453 4446"/>
                  <a:gd name="T43" fmla="*/ 8453 h 4156"/>
                  <a:gd name="T44" fmla="+- 0 8765 7006"/>
                  <a:gd name="T45" fmla="*/ T44 w 4346"/>
                  <a:gd name="T46" fmla="+- 0 8478 4446"/>
                  <a:gd name="T47" fmla="*/ 8478 h 4156"/>
                  <a:gd name="T48" fmla="+- 0 8828 7006"/>
                  <a:gd name="T49" fmla="*/ T48 w 4346"/>
                  <a:gd name="T50" fmla="+- 0 8501 4446"/>
                  <a:gd name="T51" fmla="*/ 8501 h 4156"/>
                  <a:gd name="T52" fmla="+- 0 8892 7006"/>
                  <a:gd name="T53" fmla="*/ T52 w 4346"/>
                  <a:gd name="T54" fmla="+- 0 8522 4446"/>
                  <a:gd name="T55" fmla="*/ 8522 h 4156"/>
                  <a:gd name="T56" fmla="+- 0 8956 7006"/>
                  <a:gd name="T57" fmla="*/ T56 w 4346"/>
                  <a:gd name="T58" fmla="+- 0 8541 4446"/>
                  <a:gd name="T59" fmla="*/ 8541 h 4156"/>
                  <a:gd name="T60" fmla="+- 0 9021 7006"/>
                  <a:gd name="T61" fmla="*/ T60 w 4346"/>
                  <a:gd name="T62" fmla="+- 0 8557 4446"/>
                  <a:gd name="T63" fmla="*/ 8557 h 4156"/>
                  <a:gd name="T64" fmla="+- 0 9086 7006"/>
                  <a:gd name="T65" fmla="*/ T64 w 4346"/>
                  <a:gd name="T66" fmla="+- 0 8570 4446"/>
                  <a:gd name="T67" fmla="*/ 8570 h 4156"/>
                  <a:gd name="T68" fmla="+- 0 9152 7006"/>
                  <a:gd name="T69" fmla="*/ T68 w 4346"/>
                  <a:gd name="T70" fmla="+- 0 8582 4446"/>
                  <a:gd name="T71" fmla="*/ 8582 h 4156"/>
                  <a:gd name="T72" fmla="+- 0 9219 7006"/>
                  <a:gd name="T73" fmla="*/ T72 w 4346"/>
                  <a:gd name="T74" fmla="+- 0 8590 4446"/>
                  <a:gd name="T75" fmla="*/ 8590 h 4156"/>
                  <a:gd name="T76" fmla="+- 0 9286 7006"/>
                  <a:gd name="T77" fmla="*/ T76 w 4346"/>
                  <a:gd name="T78" fmla="+- 0 8597 4446"/>
                  <a:gd name="T79" fmla="*/ 8597 h 4156"/>
                  <a:gd name="T80" fmla="+- 0 9353 7006"/>
                  <a:gd name="T81" fmla="*/ T80 w 4346"/>
                  <a:gd name="T82" fmla="+- 0 8600 4446"/>
                  <a:gd name="T83" fmla="*/ 8600 h 4156"/>
                  <a:gd name="T84" fmla="+- 0 9420 7006"/>
                  <a:gd name="T85" fmla="*/ T84 w 4346"/>
                  <a:gd name="T86" fmla="+- 0 8602 4446"/>
                  <a:gd name="T87" fmla="*/ 8602 h 4156"/>
                  <a:gd name="T88" fmla="+- 0 9579 7006"/>
                  <a:gd name="T89" fmla="*/ T88 w 4346"/>
                  <a:gd name="T90" fmla="+- 0 8595 4446"/>
                  <a:gd name="T91" fmla="*/ 8595 h 4156"/>
                  <a:gd name="T92" fmla="+- 0 9734 7006"/>
                  <a:gd name="T93" fmla="*/ T92 w 4346"/>
                  <a:gd name="T94" fmla="+- 0 8574 4446"/>
                  <a:gd name="T95" fmla="*/ 8574 h 4156"/>
                  <a:gd name="T96" fmla="+- 0 9885 7006"/>
                  <a:gd name="T97" fmla="*/ T96 w 4346"/>
                  <a:gd name="T98" fmla="+- 0 8541 4446"/>
                  <a:gd name="T99" fmla="*/ 8541 h 4156"/>
                  <a:gd name="T100" fmla="+- 0 10031 7006"/>
                  <a:gd name="T101" fmla="*/ T100 w 4346"/>
                  <a:gd name="T102" fmla="+- 0 8496 4446"/>
                  <a:gd name="T103" fmla="*/ 8496 h 4156"/>
                  <a:gd name="T104" fmla="+- 0 10172 7006"/>
                  <a:gd name="T105" fmla="*/ T104 w 4346"/>
                  <a:gd name="T106" fmla="+- 0 8438 4446"/>
                  <a:gd name="T107" fmla="*/ 8438 h 4156"/>
                  <a:gd name="T108" fmla="+- 0 10308 7006"/>
                  <a:gd name="T109" fmla="*/ T108 w 4346"/>
                  <a:gd name="T110" fmla="+- 0 8370 4446"/>
                  <a:gd name="T111" fmla="*/ 8370 h 4156"/>
                  <a:gd name="T112" fmla="+- 0 10438 7006"/>
                  <a:gd name="T113" fmla="*/ T112 w 4346"/>
                  <a:gd name="T114" fmla="+- 0 8290 4446"/>
                  <a:gd name="T115" fmla="*/ 8290 h 4156"/>
                  <a:gd name="T116" fmla="+- 0 10561 7006"/>
                  <a:gd name="T117" fmla="*/ T116 w 4346"/>
                  <a:gd name="T118" fmla="+- 0 8201 4446"/>
                  <a:gd name="T119" fmla="*/ 8201 h 4156"/>
                  <a:gd name="T120" fmla="+- 0 10677 7006"/>
                  <a:gd name="T121" fmla="*/ T120 w 4346"/>
                  <a:gd name="T122" fmla="+- 0 8101 4446"/>
                  <a:gd name="T123" fmla="*/ 8101 h 4156"/>
                  <a:gd name="T124" fmla="+- 0 10786 7006"/>
                  <a:gd name="T125" fmla="*/ T124 w 4346"/>
                  <a:gd name="T126" fmla="+- 0 7993 4446"/>
                  <a:gd name="T127" fmla="*/ 7993 h 4156"/>
                  <a:gd name="T128" fmla="+- 0 10887 7006"/>
                  <a:gd name="T129" fmla="*/ T128 w 4346"/>
                  <a:gd name="T130" fmla="+- 0 7876 4446"/>
                  <a:gd name="T131" fmla="*/ 7876 h 4156"/>
                  <a:gd name="T132" fmla="+- 0 10960 7006"/>
                  <a:gd name="T133" fmla="*/ T132 w 4346"/>
                  <a:gd name="T134" fmla="+- 0 7776 4446"/>
                  <a:gd name="T135" fmla="*/ 7776 h 4156"/>
                  <a:gd name="T136" fmla="+- 0 9420 7006"/>
                  <a:gd name="T137" fmla="*/ T136 w 4346"/>
                  <a:gd name="T138" fmla="+- 0 7776 4446"/>
                  <a:gd name="T139" fmla="*/ 7776 h 4156"/>
                  <a:gd name="T140" fmla="+- 0 9380 7006"/>
                  <a:gd name="T141" fmla="*/ T140 w 4346"/>
                  <a:gd name="T142" fmla="+- 0 7776 4446"/>
                  <a:gd name="T143" fmla="*/ 7776 h 4156"/>
                  <a:gd name="T144" fmla="+- 0 9299 7006"/>
                  <a:gd name="T145" fmla="*/ T144 w 4346"/>
                  <a:gd name="T146" fmla="+- 0 7769 4446"/>
                  <a:gd name="T147" fmla="*/ 7769 h 4156"/>
                  <a:gd name="T148" fmla="+- 0 9219 7006"/>
                  <a:gd name="T149" fmla="*/ T148 w 4346"/>
                  <a:gd name="T150" fmla="+- 0 7757 4446"/>
                  <a:gd name="T151" fmla="*/ 7757 h 4156"/>
                  <a:gd name="T152" fmla="+- 0 9140 7006"/>
                  <a:gd name="T153" fmla="*/ T152 w 4346"/>
                  <a:gd name="T154" fmla="+- 0 7740 4446"/>
                  <a:gd name="T155" fmla="*/ 7740 h 4156"/>
                  <a:gd name="T156" fmla="+- 0 9063 7006"/>
                  <a:gd name="T157" fmla="*/ T156 w 4346"/>
                  <a:gd name="T158" fmla="+- 0 7716 4446"/>
                  <a:gd name="T159" fmla="*/ 7716 h 4156"/>
                  <a:gd name="T160" fmla="+- 0 8988 7006"/>
                  <a:gd name="T161" fmla="*/ T160 w 4346"/>
                  <a:gd name="T162" fmla="+- 0 7687 4446"/>
                  <a:gd name="T163" fmla="*/ 7687 h 4156"/>
                  <a:gd name="T164" fmla="+- 0 8914 7006"/>
                  <a:gd name="T165" fmla="*/ T164 w 4346"/>
                  <a:gd name="T166" fmla="+- 0 7652 4446"/>
                  <a:gd name="T167" fmla="*/ 7652 h 4156"/>
                  <a:gd name="T168" fmla="+- 0 8843 7006"/>
                  <a:gd name="T169" fmla="*/ T168 w 4346"/>
                  <a:gd name="T170" fmla="+- 0 7612 4446"/>
                  <a:gd name="T171" fmla="*/ 7612 h 4156"/>
                  <a:gd name="T172" fmla="+- 0 8774 7006"/>
                  <a:gd name="T173" fmla="*/ T172 w 4346"/>
                  <a:gd name="T174" fmla="+- 0 7566 4446"/>
                  <a:gd name="T175" fmla="*/ 7566 h 4156"/>
                  <a:gd name="T176" fmla="+- 0 8708 7006"/>
                  <a:gd name="T177" fmla="*/ T176 w 4346"/>
                  <a:gd name="T178" fmla="+- 0 7515 4446"/>
                  <a:gd name="T179" fmla="*/ 7515 h 4156"/>
                  <a:gd name="T180" fmla="+- 0 8677 7006"/>
                  <a:gd name="T181" fmla="*/ T180 w 4346"/>
                  <a:gd name="T182" fmla="+- 0 7488 4446"/>
                  <a:gd name="T183" fmla="*/ 7488 h 41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</a:cxnLst>
                <a:rect l="0" t="0" r="r" b="b"/>
                <a:pathLst>
                  <a:path w="4346" h="4156">
                    <a:moveTo>
                      <a:pt x="1671" y="3042"/>
                    </a:moveTo>
                    <a:lnTo>
                      <a:pt x="1181" y="3677"/>
                    </a:lnTo>
                    <a:lnTo>
                      <a:pt x="1234" y="3722"/>
                    </a:lnTo>
                    <a:lnTo>
                      <a:pt x="1288" y="3765"/>
                    </a:lnTo>
                    <a:lnTo>
                      <a:pt x="1343" y="3807"/>
                    </a:lnTo>
                    <a:lnTo>
                      <a:pt x="1399" y="3845"/>
                    </a:lnTo>
                    <a:lnTo>
                      <a:pt x="1457" y="3882"/>
                    </a:lnTo>
                    <a:lnTo>
                      <a:pt x="1515" y="3917"/>
                    </a:lnTo>
                    <a:lnTo>
                      <a:pt x="1575" y="3949"/>
                    </a:lnTo>
                    <a:lnTo>
                      <a:pt x="1635" y="3979"/>
                    </a:lnTo>
                    <a:lnTo>
                      <a:pt x="1697" y="4007"/>
                    </a:lnTo>
                    <a:lnTo>
                      <a:pt x="1759" y="4032"/>
                    </a:lnTo>
                    <a:lnTo>
                      <a:pt x="1822" y="4055"/>
                    </a:lnTo>
                    <a:lnTo>
                      <a:pt x="1886" y="4076"/>
                    </a:lnTo>
                    <a:lnTo>
                      <a:pt x="1950" y="4095"/>
                    </a:lnTo>
                    <a:lnTo>
                      <a:pt x="2015" y="4111"/>
                    </a:lnTo>
                    <a:lnTo>
                      <a:pt x="2080" y="4124"/>
                    </a:lnTo>
                    <a:lnTo>
                      <a:pt x="2146" y="4136"/>
                    </a:lnTo>
                    <a:lnTo>
                      <a:pt x="2213" y="4144"/>
                    </a:lnTo>
                    <a:lnTo>
                      <a:pt x="2280" y="4151"/>
                    </a:lnTo>
                    <a:lnTo>
                      <a:pt x="2347" y="4154"/>
                    </a:lnTo>
                    <a:lnTo>
                      <a:pt x="2414" y="4156"/>
                    </a:lnTo>
                    <a:lnTo>
                      <a:pt x="2573" y="4149"/>
                    </a:lnTo>
                    <a:lnTo>
                      <a:pt x="2728" y="4128"/>
                    </a:lnTo>
                    <a:lnTo>
                      <a:pt x="2879" y="4095"/>
                    </a:lnTo>
                    <a:lnTo>
                      <a:pt x="3025" y="4050"/>
                    </a:lnTo>
                    <a:lnTo>
                      <a:pt x="3166" y="3992"/>
                    </a:lnTo>
                    <a:lnTo>
                      <a:pt x="3302" y="3924"/>
                    </a:lnTo>
                    <a:lnTo>
                      <a:pt x="3432" y="3844"/>
                    </a:lnTo>
                    <a:lnTo>
                      <a:pt x="3555" y="3755"/>
                    </a:lnTo>
                    <a:lnTo>
                      <a:pt x="3671" y="3655"/>
                    </a:lnTo>
                    <a:lnTo>
                      <a:pt x="3780" y="3547"/>
                    </a:lnTo>
                    <a:lnTo>
                      <a:pt x="3881" y="3430"/>
                    </a:lnTo>
                    <a:lnTo>
                      <a:pt x="3954" y="3330"/>
                    </a:lnTo>
                    <a:lnTo>
                      <a:pt x="2414" y="3330"/>
                    </a:lnTo>
                    <a:lnTo>
                      <a:pt x="2374" y="3330"/>
                    </a:lnTo>
                    <a:lnTo>
                      <a:pt x="2293" y="3323"/>
                    </a:lnTo>
                    <a:lnTo>
                      <a:pt x="2213" y="3311"/>
                    </a:lnTo>
                    <a:lnTo>
                      <a:pt x="2134" y="3294"/>
                    </a:lnTo>
                    <a:lnTo>
                      <a:pt x="2057" y="3270"/>
                    </a:lnTo>
                    <a:lnTo>
                      <a:pt x="1982" y="3241"/>
                    </a:lnTo>
                    <a:lnTo>
                      <a:pt x="1908" y="3206"/>
                    </a:lnTo>
                    <a:lnTo>
                      <a:pt x="1837" y="3166"/>
                    </a:lnTo>
                    <a:lnTo>
                      <a:pt x="1768" y="3120"/>
                    </a:lnTo>
                    <a:lnTo>
                      <a:pt x="1702" y="3069"/>
                    </a:lnTo>
                    <a:lnTo>
                      <a:pt x="1671" y="3042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7006" y="4446"/>
                <a:ext cx="4346" cy="4156"/>
              </a:xfrm>
              <a:custGeom>
                <a:avLst/>
                <a:gdLst>
                  <a:gd name="T0" fmla="+- 0 10960 7006"/>
                  <a:gd name="T1" fmla="*/ T0 w 4346"/>
                  <a:gd name="T2" fmla="+- 0 5271 4446"/>
                  <a:gd name="T3" fmla="*/ 5271 h 4156"/>
                  <a:gd name="T4" fmla="+- 0 9420 7006"/>
                  <a:gd name="T5" fmla="*/ T4 w 4346"/>
                  <a:gd name="T6" fmla="+- 0 5271 4446"/>
                  <a:gd name="T7" fmla="*/ 5271 h 4156"/>
                  <a:gd name="T8" fmla="+- 0 9516 7006"/>
                  <a:gd name="T9" fmla="*/ T8 w 4346"/>
                  <a:gd name="T10" fmla="+- 0 5275 4446"/>
                  <a:gd name="T11" fmla="*/ 5275 h 4156"/>
                  <a:gd name="T12" fmla="+- 0 9609 7006"/>
                  <a:gd name="T13" fmla="*/ T12 w 4346"/>
                  <a:gd name="T14" fmla="+- 0 5288 4446"/>
                  <a:gd name="T15" fmla="*/ 5288 h 4156"/>
                  <a:gd name="T16" fmla="+- 0 9700 7006"/>
                  <a:gd name="T17" fmla="*/ T16 w 4346"/>
                  <a:gd name="T18" fmla="+- 0 5308 4446"/>
                  <a:gd name="T19" fmla="*/ 5308 h 4156"/>
                  <a:gd name="T20" fmla="+- 0 9788 7006"/>
                  <a:gd name="T21" fmla="*/ T20 w 4346"/>
                  <a:gd name="T22" fmla="+- 0 5335 4446"/>
                  <a:gd name="T23" fmla="*/ 5335 h 4156"/>
                  <a:gd name="T24" fmla="+- 0 9874 7006"/>
                  <a:gd name="T25" fmla="*/ T24 w 4346"/>
                  <a:gd name="T26" fmla="+- 0 5370 4446"/>
                  <a:gd name="T27" fmla="*/ 5370 h 4156"/>
                  <a:gd name="T28" fmla="+- 0 9955 7006"/>
                  <a:gd name="T29" fmla="*/ T28 w 4346"/>
                  <a:gd name="T30" fmla="+- 0 5411 4446"/>
                  <a:gd name="T31" fmla="*/ 5411 h 4156"/>
                  <a:gd name="T32" fmla="+- 0 10034 7006"/>
                  <a:gd name="T33" fmla="*/ T32 w 4346"/>
                  <a:gd name="T34" fmla="+- 0 5459 4446"/>
                  <a:gd name="T35" fmla="*/ 5459 h 4156"/>
                  <a:gd name="T36" fmla="+- 0 10108 7006"/>
                  <a:gd name="T37" fmla="*/ T36 w 4346"/>
                  <a:gd name="T38" fmla="+- 0 5513 4446"/>
                  <a:gd name="T39" fmla="*/ 5513 h 4156"/>
                  <a:gd name="T40" fmla="+- 0 10178 7006"/>
                  <a:gd name="T41" fmla="*/ T40 w 4346"/>
                  <a:gd name="T42" fmla="+- 0 5573 4446"/>
                  <a:gd name="T43" fmla="*/ 5573 h 4156"/>
                  <a:gd name="T44" fmla="+- 0 10244 7006"/>
                  <a:gd name="T45" fmla="*/ T44 w 4346"/>
                  <a:gd name="T46" fmla="+- 0 5638 4446"/>
                  <a:gd name="T47" fmla="*/ 5638 h 4156"/>
                  <a:gd name="T48" fmla="+- 0 10304 7006"/>
                  <a:gd name="T49" fmla="*/ T48 w 4346"/>
                  <a:gd name="T50" fmla="+- 0 5709 4446"/>
                  <a:gd name="T51" fmla="*/ 5709 h 4156"/>
                  <a:gd name="T52" fmla="+- 0 10360 7006"/>
                  <a:gd name="T53" fmla="*/ T52 w 4346"/>
                  <a:gd name="T54" fmla="+- 0 5784 4446"/>
                  <a:gd name="T55" fmla="*/ 5784 h 4156"/>
                  <a:gd name="T56" fmla="+- 0 10410 7006"/>
                  <a:gd name="T57" fmla="*/ T56 w 4346"/>
                  <a:gd name="T58" fmla="+- 0 5864 4446"/>
                  <a:gd name="T59" fmla="*/ 5864 h 4156"/>
                  <a:gd name="T60" fmla="+- 0 10455 7006"/>
                  <a:gd name="T61" fmla="*/ T60 w 4346"/>
                  <a:gd name="T62" fmla="+- 0 5948 4446"/>
                  <a:gd name="T63" fmla="*/ 5948 h 4156"/>
                  <a:gd name="T64" fmla="+- 0 10493 7006"/>
                  <a:gd name="T65" fmla="*/ T64 w 4346"/>
                  <a:gd name="T66" fmla="+- 0 6036 4446"/>
                  <a:gd name="T67" fmla="*/ 6036 h 4156"/>
                  <a:gd name="T68" fmla="+- 0 10525 7006"/>
                  <a:gd name="T69" fmla="*/ T68 w 4346"/>
                  <a:gd name="T70" fmla="+- 0 6128 4446"/>
                  <a:gd name="T71" fmla="*/ 6128 h 4156"/>
                  <a:gd name="T72" fmla="+- 0 10551 7006"/>
                  <a:gd name="T73" fmla="*/ T72 w 4346"/>
                  <a:gd name="T74" fmla="+- 0 6223 4446"/>
                  <a:gd name="T75" fmla="*/ 6223 h 4156"/>
                  <a:gd name="T76" fmla="+- 0 10570 7006"/>
                  <a:gd name="T77" fmla="*/ T76 w 4346"/>
                  <a:gd name="T78" fmla="+- 0 6321 4446"/>
                  <a:gd name="T79" fmla="*/ 6321 h 4156"/>
                  <a:gd name="T80" fmla="+- 0 10581 7006"/>
                  <a:gd name="T81" fmla="*/ T80 w 4346"/>
                  <a:gd name="T82" fmla="+- 0 6421 4446"/>
                  <a:gd name="T83" fmla="*/ 6421 h 4156"/>
                  <a:gd name="T84" fmla="+- 0 10585 7006"/>
                  <a:gd name="T85" fmla="*/ T84 w 4346"/>
                  <a:gd name="T86" fmla="+- 0 6524 4446"/>
                  <a:gd name="T87" fmla="*/ 6524 h 4156"/>
                  <a:gd name="T88" fmla="+- 0 10581 7006"/>
                  <a:gd name="T89" fmla="*/ T88 w 4346"/>
                  <a:gd name="T90" fmla="+- 0 6626 4446"/>
                  <a:gd name="T91" fmla="*/ 6626 h 4156"/>
                  <a:gd name="T92" fmla="+- 0 10570 7006"/>
                  <a:gd name="T93" fmla="*/ T92 w 4346"/>
                  <a:gd name="T94" fmla="+- 0 6727 4446"/>
                  <a:gd name="T95" fmla="*/ 6727 h 4156"/>
                  <a:gd name="T96" fmla="+- 0 10551 7006"/>
                  <a:gd name="T97" fmla="*/ T96 w 4346"/>
                  <a:gd name="T98" fmla="+- 0 6825 4446"/>
                  <a:gd name="T99" fmla="*/ 6825 h 4156"/>
                  <a:gd name="T100" fmla="+- 0 10525 7006"/>
                  <a:gd name="T101" fmla="*/ T100 w 4346"/>
                  <a:gd name="T102" fmla="+- 0 6920 4446"/>
                  <a:gd name="T103" fmla="*/ 6920 h 4156"/>
                  <a:gd name="T104" fmla="+- 0 10493 7006"/>
                  <a:gd name="T105" fmla="*/ T104 w 4346"/>
                  <a:gd name="T106" fmla="+- 0 7011 4446"/>
                  <a:gd name="T107" fmla="*/ 7011 h 4156"/>
                  <a:gd name="T108" fmla="+- 0 10455 7006"/>
                  <a:gd name="T109" fmla="*/ T108 w 4346"/>
                  <a:gd name="T110" fmla="+- 0 7099 4446"/>
                  <a:gd name="T111" fmla="*/ 7099 h 4156"/>
                  <a:gd name="T112" fmla="+- 0 10410 7006"/>
                  <a:gd name="T113" fmla="*/ T112 w 4346"/>
                  <a:gd name="T114" fmla="+- 0 7184 4446"/>
                  <a:gd name="T115" fmla="*/ 7184 h 4156"/>
                  <a:gd name="T116" fmla="+- 0 10360 7006"/>
                  <a:gd name="T117" fmla="*/ T116 w 4346"/>
                  <a:gd name="T118" fmla="+- 0 7264 4446"/>
                  <a:gd name="T119" fmla="*/ 7264 h 4156"/>
                  <a:gd name="T120" fmla="+- 0 10304 7006"/>
                  <a:gd name="T121" fmla="*/ T120 w 4346"/>
                  <a:gd name="T122" fmla="+- 0 7339 4446"/>
                  <a:gd name="T123" fmla="*/ 7339 h 4156"/>
                  <a:gd name="T124" fmla="+- 0 10244 7006"/>
                  <a:gd name="T125" fmla="*/ T124 w 4346"/>
                  <a:gd name="T126" fmla="+- 0 7409 4446"/>
                  <a:gd name="T127" fmla="*/ 7409 h 4156"/>
                  <a:gd name="T128" fmla="+- 0 10178 7006"/>
                  <a:gd name="T129" fmla="*/ T128 w 4346"/>
                  <a:gd name="T130" fmla="+- 0 7475 4446"/>
                  <a:gd name="T131" fmla="*/ 7475 h 4156"/>
                  <a:gd name="T132" fmla="+- 0 10108 7006"/>
                  <a:gd name="T133" fmla="*/ T132 w 4346"/>
                  <a:gd name="T134" fmla="+- 0 7535 4446"/>
                  <a:gd name="T135" fmla="*/ 7535 h 4156"/>
                  <a:gd name="T136" fmla="+- 0 10034 7006"/>
                  <a:gd name="T137" fmla="*/ T136 w 4346"/>
                  <a:gd name="T138" fmla="+- 0 7589 4446"/>
                  <a:gd name="T139" fmla="*/ 7589 h 4156"/>
                  <a:gd name="T140" fmla="+- 0 9955 7006"/>
                  <a:gd name="T141" fmla="*/ T140 w 4346"/>
                  <a:gd name="T142" fmla="+- 0 7637 4446"/>
                  <a:gd name="T143" fmla="*/ 7637 h 4156"/>
                  <a:gd name="T144" fmla="+- 0 9874 7006"/>
                  <a:gd name="T145" fmla="*/ T144 w 4346"/>
                  <a:gd name="T146" fmla="+- 0 7678 4446"/>
                  <a:gd name="T147" fmla="*/ 7678 h 4156"/>
                  <a:gd name="T148" fmla="+- 0 9788 7006"/>
                  <a:gd name="T149" fmla="*/ T148 w 4346"/>
                  <a:gd name="T150" fmla="+- 0 7712 4446"/>
                  <a:gd name="T151" fmla="*/ 7712 h 4156"/>
                  <a:gd name="T152" fmla="+- 0 9700 7006"/>
                  <a:gd name="T153" fmla="*/ T152 w 4346"/>
                  <a:gd name="T154" fmla="+- 0 7740 4446"/>
                  <a:gd name="T155" fmla="*/ 7740 h 4156"/>
                  <a:gd name="T156" fmla="+- 0 9609 7006"/>
                  <a:gd name="T157" fmla="*/ T156 w 4346"/>
                  <a:gd name="T158" fmla="+- 0 7760 4446"/>
                  <a:gd name="T159" fmla="*/ 7760 h 4156"/>
                  <a:gd name="T160" fmla="+- 0 9516 7006"/>
                  <a:gd name="T161" fmla="*/ T160 w 4346"/>
                  <a:gd name="T162" fmla="+- 0 7772 4446"/>
                  <a:gd name="T163" fmla="*/ 7772 h 4156"/>
                  <a:gd name="T164" fmla="+- 0 9420 7006"/>
                  <a:gd name="T165" fmla="*/ T164 w 4346"/>
                  <a:gd name="T166" fmla="+- 0 7776 4446"/>
                  <a:gd name="T167" fmla="*/ 7776 h 4156"/>
                  <a:gd name="T168" fmla="+- 0 10960 7006"/>
                  <a:gd name="T169" fmla="*/ T168 w 4346"/>
                  <a:gd name="T170" fmla="+- 0 7776 4446"/>
                  <a:gd name="T171" fmla="*/ 7776 h 4156"/>
                  <a:gd name="T172" fmla="+- 0 11062 7006"/>
                  <a:gd name="T173" fmla="*/ T172 w 4346"/>
                  <a:gd name="T174" fmla="+- 0 7618 4446"/>
                  <a:gd name="T175" fmla="*/ 7618 h 4156"/>
                  <a:gd name="T176" fmla="+- 0 11136 7006"/>
                  <a:gd name="T177" fmla="*/ T176 w 4346"/>
                  <a:gd name="T178" fmla="+- 0 7479 4446"/>
                  <a:gd name="T179" fmla="*/ 7479 h 4156"/>
                  <a:gd name="T180" fmla="+- 0 11200 7006"/>
                  <a:gd name="T181" fmla="*/ T180 w 4346"/>
                  <a:gd name="T182" fmla="+- 0 7333 4446"/>
                  <a:gd name="T183" fmla="*/ 7333 h 4156"/>
                  <a:gd name="T184" fmla="+- 0 11253 7006"/>
                  <a:gd name="T185" fmla="*/ T184 w 4346"/>
                  <a:gd name="T186" fmla="+- 0 7180 4446"/>
                  <a:gd name="T187" fmla="*/ 7180 h 4156"/>
                  <a:gd name="T188" fmla="+- 0 11296 7006"/>
                  <a:gd name="T189" fmla="*/ T188 w 4346"/>
                  <a:gd name="T190" fmla="+- 0 7023 4446"/>
                  <a:gd name="T191" fmla="*/ 7023 h 4156"/>
                  <a:gd name="T192" fmla="+- 0 11326 7006"/>
                  <a:gd name="T193" fmla="*/ T192 w 4346"/>
                  <a:gd name="T194" fmla="+- 0 6861 4446"/>
                  <a:gd name="T195" fmla="*/ 6861 h 4156"/>
                  <a:gd name="T196" fmla="+- 0 11345 7006"/>
                  <a:gd name="T197" fmla="*/ T196 w 4346"/>
                  <a:gd name="T198" fmla="+- 0 6694 4446"/>
                  <a:gd name="T199" fmla="*/ 6694 h 4156"/>
                  <a:gd name="T200" fmla="+- 0 11352 7006"/>
                  <a:gd name="T201" fmla="*/ T200 w 4346"/>
                  <a:gd name="T202" fmla="+- 0 6524 4446"/>
                  <a:gd name="T203" fmla="*/ 6524 h 4156"/>
                  <a:gd name="T204" fmla="+- 0 11345 7006"/>
                  <a:gd name="T205" fmla="*/ T204 w 4346"/>
                  <a:gd name="T206" fmla="+- 0 6353 4446"/>
                  <a:gd name="T207" fmla="*/ 6353 h 4156"/>
                  <a:gd name="T208" fmla="+- 0 11326 7006"/>
                  <a:gd name="T209" fmla="*/ T208 w 4346"/>
                  <a:gd name="T210" fmla="+- 0 6187 4446"/>
                  <a:gd name="T211" fmla="*/ 6187 h 4156"/>
                  <a:gd name="T212" fmla="+- 0 11296 7006"/>
                  <a:gd name="T213" fmla="*/ T212 w 4346"/>
                  <a:gd name="T214" fmla="+- 0 6024 4446"/>
                  <a:gd name="T215" fmla="*/ 6024 h 4156"/>
                  <a:gd name="T216" fmla="+- 0 11253 7006"/>
                  <a:gd name="T217" fmla="*/ T216 w 4346"/>
                  <a:gd name="T218" fmla="+- 0 5867 4446"/>
                  <a:gd name="T219" fmla="*/ 5867 h 4156"/>
                  <a:gd name="T220" fmla="+- 0 11200 7006"/>
                  <a:gd name="T221" fmla="*/ T220 w 4346"/>
                  <a:gd name="T222" fmla="+- 0 5715 4446"/>
                  <a:gd name="T223" fmla="*/ 5715 h 4156"/>
                  <a:gd name="T224" fmla="+- 0 11136 7006"/>
                  <a:gd name="T225" fmla="*/ T224 w 4346"/>
                  <a:gd name="T226" fmla="+- 0 5569 4446"/>
                  <a:gd name="T227" fmla="*/ 5569 h 4156"/>
                  <a:gd name="T228" fmla="+- 0 11062 7006"/>
                  <a:gd name="T229" fmla="*/ T228 w 4346"/>
                  <a:gd name="T230" fmla="+- 0 5429 4446"/>
                  <a:gd name="T231" fmla="*/ 5429 h 4156"/>
                  <a:gd name="T232" fmla="+- 0 10979 7006"/>
                  <a:gd name="T233" fmla="*/ T232 w 4346"/>
                  <a:gd name="T234" fmla="+- 0 5297 4446"/>
                  <a:gd name="T235" fmla="*/ 5297 h 4156"/>
                  <a:gd name="T236" fmla="+- 0 10960 7006"/>
                  <a:gd name="T237" fmla="*/ T236 w 4346"/>
                  <a:gd name="T238" fmla="+- 0 5271 4446"/>
                  <a:gd name="T239" fmla="*/ 5271 h 41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  <a:cxn ang="0">
                    <a:pos x="T213" y="T215"/>
                  </a:cxn>
                  <a:cxn ang="0">
                    <a:pos x="T217" y="T219"/>
                  </a:cxn>
                  <a:cxn ang="0">
                    <a:pos x="T221" y="T223"/>
                  </a:cxn>
                  <a:cxn ang="0">
                    <a:pos x="T225" y="T227"/>
                  </a:cxn>
                  <a:cxn ang="0">
                    <a:pos x="T229" y="T231"/>
                  </a:cxn>
                  <a:cxn ang="0">
                    <a:pos x="T233" y="T235"/>
                  </a:cxn>
                  <a:cxn ang="0">
                    <a:pos x="T237" y="T239"/>
                  </a:cxn>
                </a:cxnLst>
                <a:rect l="0" t="0" r="r" b="b"/>
                <a:pathLst>
                  <a:path w="4346" h="4156">
                    <a:moveTo>
                      <a:pt x="3954" y="825"/>
                    </a:moveTo>
                    <a:lnTo>
                      <a:pt x="2414" y="825"/>
                    </a:lnTo>
                    <a:lnTo>
                      <a:pt x="2510" y="829"/>
                    </a:lnTo>
                    <a:lnTo>
                      <a:pt x="2603" y="842"/>
                    </a:lnTo>
                    <a:lnTo>
                      <a:pt x="2694" y="862"/>
                    </a:lnTo>
                    <a:lnTo>
                      <a:pt x="2782" y="889"/>
                    </a:lnTo>
                    <a:lnTo>
                      <a:pt x="2868" y="924"/>
                    </a:lnTo>
                    <a:lnTo>
                      <a:pt x="2949" y="965"/>
                    </a:lnTo>
                    <a:lnTo>
                      <a:pt x="3028" y="1013"/>
                    </a:lnTo>
                    <a:lnTo>
                      <a:pt x="3102" y="1067"/>
                    </a:lnTo>
                    <a:lnTo>
                      <a:pt x="3172" y="1127"/>
                    </a:lnTo>
                    <a:lnTo>
                      <a:pt x="3238" y="1192"/>
                    </a:lnTo>
                    <a:lnTo>
                      <a:pt x="3298" y="1263"/>
                    </a:lnTo>
                    <a:lnTo>
                      <a:pt x="3354" y="1338"/>
                    </a:lnTo>
                    <a:lnTo>
                      <a:pt x="3404" y="1418"/>
                    </a:lnTo>
                    <a:lnTo>
                      <a:pt x="3449" y="1502"/>
                    </a:lnTo>
                    <a:lnTo>
                      <a:pt x="3487" y="1590"/>
                    </a:lnTo>
                    <a:lnTo>
                      <a:pt x="3519" y="1682"/>
                    </a:lnTo>
                    <a:lnTo>
                      <a:pt x="3545" y="1777"/>
                    </a:lnTo>
                    <a:lnTo>
                      <a:pt x="3564" y="1875"/>
                    </a:lnTo>
                    <a:lnTo>
                      <a:pt x="3575" y="1975"/>
                    </a:lnTo>
                    <a:lnTo>
                      <a:pt x="3579" y="2078"/>
                    </a:lnTo>
                    <a:lnTo>
                      <a:pt x="3575" y="2180"/>
                    </a:lnTo>
                    <a:lnTo>
                      <a:pt x="3564" y="2281"/>
                    </a:lnTo>
                    <a:lnTo>
                      <a:pt x="3545" y="2379"/>
                    </a:lnTo>
                    <a:lnTo>
                      <a:pt x="3519" y="2474"/>
                    </a:lnTo>
                    <a:lnTo>
                      <a:pt x="3487" y="2565"/>
                    </a:lnTo>
                    <a:lnTo>
                      <a:pt x="3449" y="2653"/>
                    </a:lnTo>
                    <a:lnTo>
                      <a:pt x="3404" y="2738"/>
                    </a:lnTo>
                    <a:lnTo>
                      <a:pt x="3354" y="2818"/>
                    </a:lnTo>
                    <a:lnTo>
                      <a:pt x="3298" y="2893"/>
                    </a:lnTo>
                    <a:lnTo>
                      <a:pt x="3238" y="2963"/>
                    </a:lnTo>
                    <a:lnTo>
                      <a:pt x="3172" y="3029"/>
                    </a:lnTo>
                    <a:lnTo>
                      <a:pt x="3102" y="3089"/>
                    </a:lnTo>
                    <a:lnTo>
                      <a:pt x="3028" y="3143"/>
                    </a:lnTo>
                    <a:lnTo>
                      <a:pt x="2949" y="3191"/>
                    </a:lnTo>
                    <a:lnTo>
                      <a:pt x="2868" y="3232"/>
                    </a:lnTo>
                    <a:lnTo>
                      <a:pt x="2782" y="3266"/>
                    </a:lnTo>
                    <a:lnTo>
                      <a:pt x="2694" y="3294"/>
                    </a:lnTo>
                    <a:lnTo>
                      <a:pt x="2603" y="3314"/>
                    </a:lnTo>
                    <a:lnTo>
                      <a:pt x="2510" y="3326"/>
                    </a:lnTo>
                    <a:lnTo>
                      <a:pt x="2414" y="3330"/>
                    </a:lnTo>
                    <a:lnTo>
                      <a:pt x="3954" y="3330"/>
                    </a:lnTo>
                    <a:lnTo>
                      <a:pt x="4056" y="3172"/>
                    </a:lnTo>
                    <a:lnTo>
                      <a:pt x="4130" y="3033"/>
                    </a:lnTo>
                    <a:lnTo>
                      <a:pt x="4194" y="2887"/>
                    </a:lnTo>
                    <a:lnTo>
                      <a:pt x="4247" y="2734"/>
                    </a:lnTo>
                    <a:lnTo>
                      <a:pt x="4290" y="2577"/>
                    </a:lnTo>
                    <a:lnTo>
                      <a:pt x="4320" y="2415"/>
                    </a:lnTo>
                    <a:lnTo>
                      <a:pt x="4339" y="2248"/>
                    </a:lnTo>
                    <a:lnTo>
                      <a:pt x="4346" y="2078"/>
                    </a:lnTo>
                    <a:lnTo>
                      <a:pt x="4339" y="1907"/>
                    </a:lnTo>
                    <a:lnTo>
                      <a:pt x="4320" y="1741"/>
                    </a:lnTo>
                    <a:lnTo>
                      <a:pt x="4290" y="1578"/>
                    </a:lnTo>
                    <a:lnTo>
                      <a:pt x="4247" y="1421"/>
                    </a:lnTo>
                    <a:lnTo>
                      <a:pt x="4194" y="1269"/>
                    </a:lnTo>
                    <a:lnTo>
                      <a:pt x="4130" y="1123"/>
                    </a:lnTo>
                    <a:lnTo>
                      <a:pt x="4056" y="983"/>
                    </a:lnTo>
                    <a:lnTo>
                      <a:pt x="3973" y="851"/>
                    </a:lnTo>
                    <a:lnTo>
                      <a:pt x="3954" y="825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6"/>
              <p:cNvSpPr>
                <a:spLocks/>
              </p:cNvSpPr>
              <p:nvPr/>
            </p:nvSpPr>
            <p:spPr bwMode="auto">
              <a:xfrm>
                <a:off x="7006" y="4446"/>
                <a:ext cx="4346" cy="4156"/>
              </a:xfrm>
              <a:custGeom>
                <a:avLst/>
                <a:gdLst>
                  <a:gd name="T0" fmla="+- 0 7006 7006"/>
                  <a:gd name="T1" fmla="*/ T0 w 4346"/>
                  <a:gd name="T2" fmla="+- 0 6520 4446"/>
                  <a:gd name="T3" fmla="*/ 6520 h 4156"/>
                  <a:gd name="T4" fmla="+- 0 7871 7006"/>
                  <a:gd name="T5" fmla="*/ T4 w 4346"/>
                  <a:gd name="T6" fmla="+- 0 7454 4446"/>
                  <a:gd name="T7" fmla="*/ 7454 h 4156"/>
                  <a:gd name="T8" fmla="+- 0 8739 7006"/>
                  <a:gd name="T9" fmla="*/ T8 w 4346"/>
                  <a:gd name="T10" fmla="+- 0 6523 4446"/>
                  <a:gd name="T11" fmla="*/ 6523 h 4156"/>
                  <a:gd name="T12" fmla="+- 0 8256 7006"/>
                  <a:gd name="T13" fmla="*/ T12 w 4346"/>
                  <a:gd name="T14" fmla="+- 0 6522 4446"/>
                  <a:gd name="T15" fmla="*/ 6522 h 4156"/>
                  <a:gd name="T16" fmla="+- 0 8256 7006"/>
                  <a:gd name="T17" fmla="*/ T16 w 4346"/>
                  <a:gd name="T18" fmla="+- 0 6521 4446"/>
                  <a:gd name="T19" fmla="*/ 6521 h 4156"/>
                  <a:gd name="T20" fmla="+- 0 7489 7006"/>
                  <a:gd name="T21" fmla="*/ T20 w 4346"/>
                  <a:gd name="T22" fmla="+- 0 6521 4446"/>
                  <a:gd name="T23" fmla="*/ 6521 h 4156"/>
                  <a:gd name="T24" fmla="+- 0 7006 7006"/>
                  <a:gd name="T25" fmla="*/ T24 w 4346"/>
                  <a:gd name="T26" fmla="+- 0 6520 4446"/>
                  <a:gd name="T27" fmla="*/ 6520 h 41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</a:cxnLst>
                <a:rect l="0" t="0" r="r" b="b"/>
                <a:pathLst>
                  <a:path w="4346" h="4156">
                    <a:moveTo>
                      <a:pt x="0" y="2074"/>
                    </a:moveTo>
                    <a:lnTo>
                      <a:pt x="865" y="3008"/>
                    </a:lnTo>
                    <a:lnTo>
                      <a:pt x="1733" y="2077"/>
                    </a:lnTo>
                    <a:lnTo>
                      <a:pt x="1250" y="2076"/>
                    </a:lnTo>
                    <a:lnTo>
                      <a:pt x="1250" y="2075"/>
                    </a:lnTo>
                    <a:lnTo>
                      <a:pt x="483" y="2075"/>
                    </a:lnTo>
                    <a:lnTo>
                      <a:pt x="0" y="2074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7006" y="4446"/>
                <a:ext cx="4346" cy="4156"/>
              </a:xfrm>
              <a:custGeom>
                <a:avLst/>
                <a:gdLst>
                  <a:gd name="T0" fmla="+- 0 9420 7006"/>
                  <a:gd name="T1" fmla="*/ T0 w 4346"/>
                  <a:gd name="T2" fmla="+- 0 4446 4446"/>
                  <a:gd name="T3" fmla="*/ 4446 h 4156"/>
                  <a:gd name="T4" fmla="+- 0 9262 7006"/>
                  <a:gd name="T5" fmla="*/ T4 w 4346"/>
                  <a:gd name="T6" fmla="+- 0 4453 4446"/>
                  <a:gd name="T7" fmla="*/ 4453 h 4156"/>
                  <a:gd name="T8" fmla="+- 0 9107 7006"/>
                  <a:gd name="T9" fmla="*/ T8 w 4346"/>
                  <a:gd name="T10" fmla="+- 0 4473 4446"/>
                  <a:gd name="T11" fmla="*/ 4473 h 4156"/>
                  <a:gd name="T12" fmla="+- 0 8956 7006"/>
                  <a:gd name="T13" fmla="*/ T12 w 4346"/>
                  <a:gd name="T14" fmla="+- 0 4506 4446"/>
                  <a:gd name="T15" fmla="*/ 4506 h 4156"/>
                  <a:gd name="T16" fmla="+- 0 8810 7006"/>
                  <a:gd name="T17" fmla="*/ T16 w 4346"/>
                  <a:gd name="T18" fmla="+- 0 4552 4446"/>
                  <a:gd name="T19" fmla="*/ 4552 h 4156"/>
                  <a:gd name="T20" fmla="+- 0 8669 7006"/>
                  <a:gd name="T21" fmla="*/ T20 w 4346"/>
                  <a:gd name="T22" fmla="+- 0 4609 4446"/>
                  <a:gd name="T23" fmla="*/ 4609 h 4156"/>
                  <a:gd name="T24" fmla="+- 0 8533 7006"/>
                  <a:gd name="T25" fmla="*/ T24 w 4346"/>
                  <a:gd name="T26" fmla="+- 0 4677 4446"/>
                  <a:gd name="T27" fmla="*/ 4677 h 4156"/>
                  <a:gd name="T28" fmla="+- 0 8403 7006"/>
                  <a:gd name="T29" fmla="*/ T28 w 4346"/>
                  <a:gd name="T30" fmla="+- 0 4757 4446"/>
                  <a:gd name="T31" fmla="*/ 4757 h 4156"/>
                  <a:gd name="T32" fmla="+- 0 8280 7006"/>
                  <a:gd name="T33" fmla="*/ T32 w 4346"/>
                  <a:gd name="T34" fmla="+- 0 4846 4446"/>
                  <a:gd name="T35" fmla="*/ 4846 h 4156"/>
                  <a:gd name="T36" fmla="+- 0 8164 7006"/>
                  <a:gd name="T37" fmla="*/ T36 w 4346"/>
                  <a:gd name="T38" fmla="+- 0 4945 4446"/>
                  <a:gd name="T39" fmla="*/ 4945 h 4156"/>
                  <a:gd name="T40" fmla="+- 0 8055 7006"/>
                  <a:gd name="T41" fmla="*/ T40 w 4346"/>
                  <a:gd name="T42" fmla="+- 0 5054 4446"/>
                  <a:gd name="T43" fmla="*/ 5054 h 4156"/>
                  <a:gd name="T44" fmla="+- 0 7954 7006"/>
                  <a:gd name="T45" fmla="*/ T44 w 4346"/>
                  <a:gd name="T46" fmla="+- 0 5170 4446"/>
                  <a:gd name="T47" fmla="*/ 5170 h 4156"/>
                  <a:gd name="T48" fmla="+- 0 7862 7006"/>
                  <a:gd name="T49" fmla="*/ T48 w 4346"/>
                  <a:gd name="T50" fmla="+- 0 5295 4446"/>
                  <a:gd name="T51" fmla="*/ 5295 h 4156"/>
                  <a:gd name="T52" fmla="+- 0 7779 7006"/>
                  <a:gd name="T53" fmla="*/ T52 w 4346"/>
                  <a:gd name="T54" fmla="+- 0 5428 4446"/>
                  <a:gd name="T55" fmla="*/ 5428 h 4156"/>
                  <a:gd name="T56" fmla="+- 0 7705 7006"/>
                  <a:gd name="T57" fmla="*/ T56 w 4346"/>
                  <a:gd name="T58" fmla="+- 0 5567 4446"/>
                  <a:gd name="T59" fmla="*/ 5567 h 4156"/>
                  <a:gd name="T60" fmla="+- 0 7641 7006"/>
                  <a:gd name="T61" fmla="*/ T60 w 4346"/>
                  <a:gd name="T62" fmla="+- 0 5713 4446"/>
                  <a:gd name="T63" fmla="*/ 5713 h 4156"/>
                  <a:gd name="T64" fmla="+- 0 7588 7006"/>
                  <a:gd name="T65" fmla="*/ T64 w 4346"/>
                  <a:gd name="T66" fmla="+- 0 5865 4446"/>
                  <a:gd name="T67" fmla="*/ 5865 h 4156"/>
                  <a:gd name="T68" fmla="+- 0 7545 7006"/>
                  <a:gd name="T69" fmla="*/ T68 w 4346"/>
                  <a:gd name="T70" fmla="+- 0 6022 4446"/>
                  <a:gd name="T71" fmla="*/ 6022 h 4156"/>
                  <a:gd name="T72" fmla="+- 0 7514 7006"/>
                  <a:gd name="T73" fmla="*/ T72 w 4346"/>
                  <a:gd name="T74" fmla="+- 0 6184 4446"/>
                  <a:gd name="T75" fmla="*/ 6184 h 4156"/>
                  <a:gd name="T76" fmla="+- 0 7495 7006"/>
                  <a:gd name="T77" fmla="*/ T76 w 4346"/>
                  <a:gd name="T78" fmla="+- 0 6351 4446"/>
                  <a:gd name="T79" fmla="*/ 6351 h 4156"/>
                  <a:gd name="T80" fmla="+- 0 7489 7006"/>
                  <a:gd name="T81" fmla="*/ T80 w 4346"/>
                  <a:gd name="T82" fmla="+- 0 6521 4446"/>
                  <a:gd name="T83" fmla="*/ 6521 h 4156"/>
                  <a:gd name="T84" fmla="+- 0 8256 7006"/>
                  <a:gd name="T85" fmla="*/ T84 w 4346"/>
                  <a:gd name="T86" fmla="+- 0 6521 4446"/>
                  <a:gd name="T87" fmla="*/ 6521 h 4156"/>
                  <a:gd name="T88" fmla="+- 0 8260 7006"/>
                  <a:gd name="T89" fmla="*/ T88 w 4346"/>
                  <a:gd name="T90" fmla="+- 0 6419 4446"/>
                  <a:gd name="T91" fmla="*/ 6419 h 4156"/>
                  <a:gd name="T92" fmla="+- 0 8271 7006"/>
                  <a:gd name="T93" fmla="*/ T92 w 4346"/>
                  <a:gd name="T94" fmla="+- 0 6319 4446"/>
                  <a:gd name="T95" fmla="*/ 6319 h 4156"/>
                  <a:gd name="T96" fmla="+- 0 8290 7006"/>
                  <a:gd name="T97" fmla="*/ T96 w 4346"/>
                  <a:gd name="T98" fmla="+- 0 6221 4446"/>
                  <a:gd name="T99" fmla="*/ 6221 h 4156"/>
                  <a:gd name="T100" fmla="+- 0 8316 7006"/>
                  <a:gd name="T101" fmla="*/ T100 w 4346"/>
                  <a:gd name="T102" fmla="+- 0 6126 4446"/>
                  <a:gd name="T103" fmla="*/ 6126 h 4156"/>
                  <a:gd name="T104" fmla="+- 0 8348 7006"/>
                  <a:gd name="T105" fmla="*/ T104 w 4346"/>
                  <a:gd name="T106" fmla="+- 0 6035 4446"/>
                  <a:gd name="T107" fmla="*/ 6035 h 4156"/>
                  <a:gd name="T108" fmla="+- 0 8386 7006"/>
                  <a:gd name="T109" fmla="*/ T108 w 4346"/>
                  <a:gd name="T110" fmla="+- 0 5947 4446"/>
                  <a:gd name="T111" fmla="*/ 5947 h 4156"/>
                  <a:gd name="T112" fmla="+- 0 8431 7006"/>
                  <a:gd name="T113" fmla="*/ T112 w 4346"/>
                  <a:gd name="T114" fmla="+- 0 5863 4446"/>
                  <a:gd name="T115" fmla="*/ 5863 h 4156"/>
                  <a:gd name="T116" fmla="+- 0 8481 7006"/>
                  <a:gd name="T117" fmla="*/ T116 w 4346"/>
                  <a:gd name="T118" fmla="+- 0 5783 4446"/>
                  <a:gd name="T119" fmla="*/ 5783 h 4156"/>
                  <a:gd name="T120" fmla="+- 0 8537 7006"/>
                  <a:gd name="T121" fmla="*/ T120 w 4346"/>
                  <a:gd name="T122" fmla="+- 0 5708 4446"/>
                  <a:gd name="T123" fmla="*/ 5708 h 4156"/>
                  <a:gd name="T124" fmla="+- 0 8597 7006"/>
                  <a:gd name="T125" fmla="*/ T124 w 4346"/>
                  <a:gd name="T126" fmla="+- 0 5637 4446"/>
                  <a:gd name="T127" fmla="*/ 5637 h 4156"/>
                  <a:gd name="T128" fmla="+- 0 8663 7006"/>
                  <a:gd name="T129" fmla="*/ T128 w 4346"/>
                  <a:gd name="T130" fmla="+- 0 5572 4446"/>
                  <a:gd name="T131" fmla="*/ 5572 h 4156"/>
                  <a:gd name="T132" fmla="+- 0 8733 7006"/>
                  <a:gd name="T133" fmla="*/ T132 w 4346"/>
                  <a:gd name="T134" fmla="+- 0 5512 4446"/>
                  <a:gd name="T135" fmla="*/ 5512 h 4156"/>
                  <a:gd name="T136" fmla="+- 0 8807 7006"/>
                  <a:gd name="T137" fmla="*/ T136 w 4346"/>
                  <a:gd name="T138" fmla="+- 0 5458 4446"/>
                  <a:gd name="T139" fmla="*/ 5458 h 4156"/>
                  <a:gd name="T140" fmla="+- 0 8886 7006"/>
                  <a:gd name="T141" fmla="*/ T140 w 4346"/>
                  <a:gd name="T142" fmla="+- 0 5411 4446"/>
                  <a:gd name="T143" fmla="*/ 5411 h 4156"/>
                  <a:gd name="T144" fmla="+- 0 8967 7006"/>
                  <a:gd name="T145" fmla="*/ T144 w 4346"/>
                  <a:gd name="T146" fmla="+- 0 5369 4446"/>
                  <a:gd name="T147" fmla="*/ 5369 h 4156"/>
                  <a:gd name="T148" fmla="+- 0 9053 7006"/>
                  <a:gd name="T149" fmla="*/ T148 w 4346"/>
                  <a:gd name="T150" fmla="+- 0 5335 4446"/>
                  <a:gd name="T151" fmla="*/ 5335 h 4156"/>
                  <a:gd name="T152" fmla="+- 0 9141 7006"/>
                  <a:gd name="T153" fmla="*/ T152 w 4346"/>
                  <a:gd name="T154" fmla="+- 0 5307 4446"/>
                  <a:gd name="T155" fmla="*/ 5307 h 4156"/>
                  <a:gd name="T156" fmla="+- 0 9232 7006"/>
                  <a:gd name="T157" fmla="*/ T156 w 4346"/>
                  <a:gd name="T158" fmla="+- 0 5288 4446"/>
                  <a:gd name="T159" fmla="*/ 5288 h 4156"/>
                  <a:gd name="T160" fmla="+- 0 9325 7006"/>
                  <a:gd name="T161" fmla="*/ T160 w 4346"/>
                  <a:gd name="T162" fmla="+- 0 5275 4446"/>
                  <a:gd name="T163" fmla="*/ 5275 h 4156"/>
                  <a:gd name="T164" fmla="+- 0 9420 7006"/>
                  <a:gd name="T165" fmla="*/ T164 w 4346"/>
                  <a:gd name="T166" fmla="+- 0 5271 4446"/>
                  <a:gd name="T167" fmla="*/ 5271 h 4156"/>
                  <a:gd name="T168" fmla="+- 0 10960 7006"/>
                  <a:gd name="T169" fmla="*/ T168 w 4346"/>
                  <a:gd name="T170" fmla="+- 0 5271 4446"/>
                  <a:gd name="T171" fmla="*/ 5271 h 4156"/>
                  <a:gd name="T172" fmla="+- 0 10887 7006"/>
                  <a:gd name="T173" fmla="*/ T172 w 4346"/>
                  <a:gd name="T174" fmla="+- 0 5172 4446"/>
                  <a:gd name="T175" fmla="*/ 5172 h 4156"/>
                  <a:gd name="T176" fmla="+- 0 10786 7006"/>
                  <a:gd name="T177" fmla="*/ T176 w 4346"/>
                  <a:gd name="T178" fmla="+- 0 5055 4446"/>
                  <a:gd name="T179" fmla="*/ 5055 h 4156"/>
                  <a:gd name="T180" fmla="+- 0 10677 7006"/>
                  <a:gd name="T181" fmla="*/ T180 w 4346"/>
                  <a:gd name="T182" fmla="+- 0 4946 4446"/>
                  <a:gd name="T183" fmla="*/ 4946 h 4156"/>
                  <a:gd name="T184" fmla="+- 0 10561 7006"/>
                  <a:gd name="T185" fmla="*/ T184 w 4346"/>
                  <a:gd name="T186" fmla="+- 0 4847 4446"/>
                  <a:gd name="T187" fmla="*/ 4847 h 4156"/>
                  <a:gd name="T188" fmla="+- 0 10438 7006"/>
                  <a:gd name="T189" fmla="*/ T188 w 4346"/>
                  <a:gd name="T190" fmla="+- 0 4757 4446"/>
                  <a:gd name="T191" fmla="*/ 4757 h 4156"/>
                  <a:gd name="T192" fmla="+- 0 10308 7006"/>
                  <a:gd name="T193" fmla="*/ T192 w 4346"/>
                  <a:gd name="T194" fmla="+- 0 4678 4446"/>
                  <a:gd name="T195" fmla="*/ 4678 h 4156"/>
                  <a:gd name="T196" fmla="+- 0 10172 7006"/>
                  <a:gd name="T197" fmla="*/ T196 w 4346"/>
                  <a:gd name="T198" fmla="+- 0 4609 4446"/>
                  <a:gd name="T199" fmla="*/ 4609 h 4156"/>
                  <a:gd name="T200" fmla="+- 0 10031 7006"/>
                  <a:gd name="T201" fmla="*/ T200 w 4346"/>
                  <a:gd name="T202" fmla="+- 0 4552 4446"/>
                  <a:gd name="T203" fmla="*/ 4552 h 4156"/>
                  <a:gd name="T204" fmla="+- 0 9885 7006"/>
                  <a:gd name="T205" fmla="*/ T204 w 4346"/>
                  <a:gd name="T206" fmla="+- 0 4506 4446"/>
                  <a:gd name="T207" fmla="*/ 4506 h 4156"/>
                  <a:gd name="T208" fmla="+- 0 9734 7006"/>
                  <a:gd name="T209" fmla="*/ T208 w 4346"/>
                  <a:gd name="T210" fmla="+- 0 4473 4446"/>
                  <a:gd name="T211" fmla="*/ 4473 h 4156"/>
                  <a:gd name="T212" fmla="+- 0 9579 7006"/>
                  <a:gd name="T213" fmla="*/ T212 w 4346"/>
                  <a:gd name="T214" fmla="+- 0 4453 4446"/>
                  <a:gd name="T215" fmla="*/ 4453 h 4156"/>
                  <a:gd name="T216" fmla="+- 0 9420 7006"/>
                  <a:gd name="T217" fmla="*/ T216 w 4346"/>
                  <a:gd name="T218" fmla="+- 0 4446 4446"/>
                  <a:gd name="T219" fmla="*/ 4446 h 41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  <a:cxn ang="0">
                    <a:pos x="T209" y="T211"/>
                  </a:cxn>
                  <a:cxn ang="0">
                    <a:pos x="T213" y="T215"/>
                  </a:cxn>
                  <a:cxn ang="0">
                    <a:pos x="T217" y="T219"/>
                  </a:cxn>
                </a:cxnLst>
                <a:rect l="0" t="0" r="r" b="b"/>
                <a:pathLst>
                  <a:path w="4346" h="4156">
                    <a:moveTo>
                      <a:pt x="2414" y="0"/>
                    </a:moveTo>
                    <a:lnTo>
                      <a:pt x="2256" y="7"/>
                    </a:lnTo>
                    <a:lnTo>
                      <a:pt x="2101" y="27"/>
                    </a:lnTo>
                    <a:lnTo>
                      <a:pt x="1950" y="60"/>
                    </a:lnTo>
                    <a:lnTo>
                      <a:pt x="1804" y="106"/>
                    </a:lnTo>
                    <a:lnTo>
                      <a:pt x="1663" y="163"/>
                    </a:lnTo>
                    <a:lnTo>
                      <a:pt x="1527" y="231"/>
                    </a:lnTo>
                    <a:lnTo>
                      <a:pt x="1397" y="311"/>
                    </a:lnTo>
                    <a:lnTo>
                      <a:pt x="1274" y="400"/>
                    </a:lnTo>
                    <a:lnTo>
                      <a:pt x="1158" y="499"/>
                    </a:lnTo>
                    <a:lnTo>
                      <a:pt x="1049" y="608"/>
                    </a:lnTo>
                    <a:lnTo>
                      <a:pt x="948" y="724"/>
                    </a:lnTo>
                    <a:lnTo>
                      <a:pt x="856" y="849"/>
                    </a:lnTo>
                    <a:lnTo>
                      <a:pt x="773" y="982"/>
                    </a:lnTo>
                    <a:lnTo>
                      <a:pt x="699" y="1121"/>
                    </a:lnTo>
                    <a:lnTo>
                      <a:pt x="635" y="1267"/>
                    </a:lnTo>
                    <a:lnTo>
                      <a:pt x="582" y="1419"/>
                    </a:lnTo>
                    <a:lnTo>
                      <a:pt x="539" y="1576"/>
                    </a:lnTo>
                    <a:lnTo>
                      <a:pt x="508" y="1738"/>
                    </a:lnTo>
                    <a:lnTo>
                      <a:pt x="489" y="1905"/>
                    </a:lnTo>
                    <a:lnTo>
                      <a:pt x="483" y="2075"/>
                    </a:lnTo>
                    <a:lnTo>
                      <a:pt x="1250" y="2075"/>
                    </a:lnTo>
                    <a:lnTo>
                      <a:pt x="1254" y="1973"/>
                    </a:lnTo>
                    <a:lnTo>
                      <a:pt x="1265" y="1873"/>
                    </a:lnTo>
                    <a:lnTo>
                      <a:pt x="1284" y="1775"/>
                    </a:lnTo>
                    <a:lnTo>
                      <a:pt x="1310" y="1680"/>
                    </a:lnTo>
                    <a:lnTo>
                      <a:pt x="1342" y="1589"/>
                    </a:lnTo>
                    <a:lnTo>
                      <a:pt x="1380" y="1501"/>
                    </a:lnTo>
                    <a:lnTo>
                      <a:pt x="1425" y="1417"/>
                    </a:lnTo>
                    <a:lnTo>
                      <a:pt x="1475" y="1337"/>
                    </a:lnTo>
                    <a:lnTo>
                      <a:pt x="1531" y="1262"/>
                    </a:lnTo>
                    <a:lnTo>
                      <a:pt x="1591" y="1191"/>
                    </a:lnTo>
                    <a:lnTo>
                      <a:pt x="1657" y="1126"/>
                    </a:lnTo>
                    <a:lnTo>
                      <a:pt x="1727" y="1066"/>
                    </a:lnTo>
                    <a:lnTo>
                      <a:pt x="1801" y="1012"/>
                    </a:lnTo>
                    <a:lnTo>
                      <a:pt x="1880" y="965"/>
                    </a:lnTo>
                    <a:lnTo>
                      <a:pt x="1961" y="923"/>
                    </a:lnTo>
                    <a:lnTo>
                      <a:pt x="2047" y="889"/>
                    </a:lnTo>
                    <a:lnTo>
                      <a:pt x="2135" y="861"/>
                    </a:lnTo>
                    <a:lnTo>
                      <a:pt x="2226" y="842"/>
                    </a:lnTo>
                    <a:lnTo>
                      <a:pt x="2319" y="829"/>
                    </a:lnTo>
                    <a:lnTo>
                      <a:pt x="2414" y="825"/>
                    </a:lnTo>
                    <a:lnTo>
                      <a:pt x="3954" y="825"/>
                    </a:lnTo>
                    <a:lnTo>
                      <a:pt x="3881" y="726"/>
                    </a:lnTo>
                    <a:lnTo>
                      <a:pt x="3780" y="609"/>
                    </a:lnTo>
                    <a:lnTo>
                      <a:pt x="3671" y="500"/>
                    </a:lnTo>
                    <a:lnTo>
                      <a:pt x="3555" y="401"/>
                    </a:lnTo>
                    <a:lnTo>
                      <a:pt x="3432" y="311"/>
                    </a:lnTo>
                    <a:lnTo>
                      <a:pt x="3302" y="232"/>
                    </a:lnTo>
                    <a:lnTo>
                      <a:pt x="3166" y="163"/>
                    </a:lnTo>
                    <a:lnTo>
                      <a:pt x="3025" y="106"/>
                    </a:lnTo>
                    <a:lnTo>
                      <a:pt x="2879" y="60"/>
                    </a:lnTo>
                    <a:lnTo>
                      <a:pt x="2728" y="27"/>
                    </a:lnTo>
                    <a:lnTo>
                      <a:pt x="2573" y="7"/>
                    </a:lnTo>
                    <a:lnTo>
                      <a:pt x="2414" y="0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7006" y="4446"/>
              <a:ext cx="4346" cy="4156"/>
              <a:chOff x="7006" y="4446"/>
              <a:chExt cx="4346" cy="4156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006" y="4446"/>
                <a:ext cx="4346" cy="4156"/>
              </a:xfrm>
              <a:custGeom>
                <a:avLst/>
                <a:gdLst>
                  <a:gd name="T0" fmla="+- 0 8271 7006"/>
                  <a:gd name="T1" fmla="*/ T0 w 4346"/>
                  <a:gd name="T2" fmla="+- 0 6319 4446"/>
                  <a:gd name="T3" fmla="*/ 6319 h 4156"/>
                  <a:gd name="T4" fmla="+- 0 8348 7006"/>
                  <a:gd name="T5" fmla="*/ T4 w 4346"/>
                  <a:gd name="T6" fmla="+- 0 6035 4446"/>
                  <a:gd name="T7" fmla="*/ 6035 h 4156"/>
                  <a:gd name="T8" fmla="+- 0 8481 7006"/>
                  <a:gd name="T9" fmla="*/ T8 w 4346"/>
                  <a:gd name="T10" fmla="+- 0 5783 4446"/>
                  <a:gd name="T11" fmla="*/ 5783 h 4156"/>
                  <a:gd name="T12" fmla="+- 0 8663 7006"/>
                  <a:gd name="T13" fmla="*/ T12 w 4346"/>
                  <a:gd name="T14" fmla="+- 0 5572 4446"/>
                  <a:gd name="T15" fmla="*/ 5572 h 4156"/>
                  <a:gd name="T16" fmla="+- 0 8886 7006"/>
                  <a:gd name="T17" fmla="*/ T16 w 4346"/>
                  <a:gd name="T18" fmla="+- 0 5411 4446"/>
                  <a:gd name="T19" fmla="*/ 5411 h 4156"/>
                  <a:gd name="T20" fmla="+- 0 9141 7006"/>
                  <a:gd name="T21" fmla="*/ T20 w 4346"/>
                  <a:gd name="T22" fmla="+- 0 5307 4446"/>
                  <a:gd name="T23" fmla="*/ 5307 h 4156"/>
                  <a:gd name="T24" fmla="+- 0 9420 7006"/>
                  <a:gd name="T25" fmla="*/ T24 w 4346"/>
                  <a:gd name="T26" fmla="+- 0 5271 4446"/>
                  <a:gd name="T27" fmla="*/ 5271 h 4156"/>
                  <a:gd name="T28" fmla="+- 0 9700 7006"/>
                  <a:gd name="T29" fmla="*/ T28 w 4346"/>
                  <a:gd name="T30" fmla="+- 0 5308 4446"/>
                  <a:gd name="T31" fmla="*/ 5308 h 4156"/>
                  <a:gd name="T32" fmla="+- 0 9955 7006"/>
                  <a:gd name="T33" fmla="*/ T32 w 4346"/>
                  <a:gd name="T34" fmla="+- 0 5411 4446"/>
                  <a:gd name="T35" fmla="*/ 5411 h 4156"/>
                  <a:gd name="T36" fmla="+- 0 10178 7006"/>
                  <a:gd name="T37" fmla="*/ T36 w 4346"/>
                  <a:gd name="T38" fmla="+- 0 5573 4446"/>
                  <a:gd name="T39" fmla="*/ 5573 h 4156"/>
                  <a:gd name="T40" fmla="+- 0 10360 7006"/>
                  <a:gd name="T41" fmla="*/ T40 w 4346"/>
                  <a:gd name="T42" fmla="+- 0 5784 4446"/>
                  <a:gd name="T43" fmla="*/ 5784 h 4156"/>
                  <a:gd name="T44" fmla="+- 0 10493 7006"/>
                  <a:gd name="T45" fmla="*/ T44 w 4346"/>
                  <a:gd name="T46" fmla="+- 0 6036 4446"/>
                  <a:gd name="T47" fmla="*/ 6036 h 4156"/>
                  <a:gd name="T48" fmla="+- 0 10570 7006"/>
                  <a:gd name="T49" fmla="*/ T48 w 4346"/>
                  <a:gd name="T50" fmla="+- 0 6321 4446"/>
                  <a:gd name="T51" fmla="*/ 6321 h 4156"/>
                  <a:gd name="T52" fmla="+- 0 10581 7006"/>
                  <a:gd name="T53" fmla="*/ T52 w 4346"/>
                  <a:gd name="T54" fmla="+- 0 6626 4446"/>
                  <a:gd name="T55" fmla="*/ 6626 h 4156"/>
                  <a:gd name="T56" fmla="+- 0 10525 7006"/>
                  <a:gd name="T57" fmla="*/ T56 w 4346"/>
                  <a:gd name="T58" fmla="+- 0 6920 4446"/>
                  <a:gd name="T59" fmla="*/ 6920 h 4156"/>
                  <a:gd name="T60" fmla="+- 0 10410 7006"/>
                  <a:gd name="T61" fmla="*/ T60 w 4346"/>
                  <a:gd name="T62" fmla="+- 0 7184 4446"/>
                  <a:gd name="T63" fmla="*/ 7184 h 4156"/>
                  <a:gd name="T64" fmla="+- 0 10244 7006"/>
                  <a:gd name="T65" fmla="*/ T64 w 4346"/>
                  <a:gd name="T66" fmla="+- 0 7409 4446"/>
                  <a:gd name="T67" fmla="*/ 7409 h 4156"/>
                  <a:gd name="T68" fmla="+- 0 10034 7006"/>
                  <a:gd name="T69" fmla="*/ T68 w 4346"/>
                  <a:gd name="T70" fmla="+- 0 7589 4446"/>
                  <a:gd name="T71" fmla="*/ 7589 h 4156"/>
                  <a:gd name="T72" fmla="+- 0 9788 7006"/>
                  <a:gd name="T73" fmla="*/ T72 w 4346"/>
                  <a:gd name="T74" fmla="+- 0 7712 4446"/>
                  <a:gd name="T75" fmla="*/ 7712 h 4156"/>
                  <a:gd name="T76" fmla="+- 0 9516 7006"/>
                  <a:gd name="T77" fmla="*/ T76 w 4346"/>
                  <a:gd name="T78" fmla="+- 0 7772 4446"/>
                  <a:gd name="T79" fmla="*/ 7772 h 4156"/>
                  <a:gd name="T80" fmla="+- 0 9299 7006"/>
                  <a:gd name="T81" fmla="*/ T80 w 4346"/>
                  <a:gd name="T82" fmla="+- 0 7769 4446"/>
                  <a:gd name="T83" fmla="*/ 7769 h 4156"/>
                  <a:gd name="T84" fmla="+- 0 9063 7006"/>
                  <a:gd name="T85" fmla="*/ T84 w 4346"/>
                  <a:gd name="T86" fmla="+- 0 7716 4446"/>
                  <a:gd name="T87" fmla="*/ 7716 h 4156"/>
                  <a:gd name="T88" fmla="+- 0 8843 7006"/>
                  <a:gd name="T89" fmla="*/ T88 w 4346"/>
                  <a:gd name="T90" fmla="+- 0 7612 4446"/>
                  <a:gd name="T91" fmla="*/ 7612 h 4156"/>
                  <a:gd name="T92" fmla="+- 0 8677 7006"/>
                  <a:gd name="T93" fmla="*/ T92 w 4346"/>
                  <a:gd name="T94" fmla="+- 0 7488 4446"/>
                  <a:gd name="T95" fmla="*/ 7488 h 4156"/>
                  <a:gd name="T96" fmla="+- 0 8294 7006"/>
                  <a:gd name="T97" fmla="*/ T96 w 4346"/>
                  <a:gd name="T98" fmla="+- 0 8211 4446"/>
                  <a:gd name="T99" fmla="*/ 8211 h 4156"/>
                  <a:gd name="T100" fmla="+- 0 8463 7006"/>
                  <a:gd name="T101" fmla="*/ T100 w 4346"/>
                  <a:gd name="T102" fmla="+- 0 8328 4446"/>
                  <a:gd name="T103" fmla="*/ 8328 h 4156"/>
                  <a:gd name="T104" fmla="+- 0 8641 7006"/>
                  <a:gd name="T105" fmla="*/ T104 w 4346"/>
                  <a:gd name="T106" fmla="+- 0 8425 4446"/>
                  <a:gd name="T107" fmla="*/ 8425 h 4156"/>
                  <a:gd name="T108" fmla="+- 0 8828 7006"/>
                  <a:gd name="T109" fmla="*/ T108 w 4346"/>
                  <a:gd name="T110" fmla="+- 0 8501 4446"/>
                  <a:gd name="T111" fmla="*/ 8501 h 4156"/>
                  <a:gd name="T112" fmla="+- 0 9021 7006"/>
                  <a:gd name="T113" fmla="*/ T112 w 4346"/>
                  <a:gd name="T114" fmla="+- 0 8557 4446"/>
                  <a:gd name="T115" fmla="*/ 8557 h 4156"/>
                  <a:gd name="T116" fmla="+- 0 9219 7006"/>
                  <a:gd name="T117" fmla="*/ T116 w 4346"/>
                  <a:gd name="T118" fmla="+- 0 8590 4446"/>
                  <a:gd name="T119" fmla="*/ 8590 h 4156"/>
                  <a:gd name="T120" fmla="+- 0 9420 7006"/>
                  <a:gd name="T121" fmla="*/ T120 w 4346"/>
                  <a:gd name="T122" fmla="+- 0 8602 4446"/>
                  <a:gd name="T123" fmla="*/ 8602 h 4156"/>
                  <a:gd name="T124" fmla="+- 0 9885 7006"/>
                  <a:gd name="T125" fmla="*/ T124 w 4346"/>
                  <a:gd name="T126" fmla="+- 0 8541 4446"/>
                  <a:gd name="T127" fmla="*/ 8541 h 4156"/>
                  <a:gd name="T128" fmla="+- 0 10308 7006"/>
                  <a:gd name="T129" fmla="*/ T128 w 4346"/>
                  <a:gd name="T130" fmla="+- 0 8370 4446"/>
                  <a:gd name="T131" fmla="*/ 8370 h 4156"/>
                  <a:gd name="T132" fmla="+- 0 10677 7006"/>
                  <a:gd name="T133" fmla="*/ T132 w 4346"/>
                  <a:gd name="T134" fmla="+- 0 8101 4446"/>
                  <a:gd name="T135" fmla="*/ 8101 h 4156"/>
                  <a:gd name="T136" fmla="+- 0 10979 7006"/>
                  <a:gd name="T137" fmla="*/ T136 w 4346"/>
                  <a:gd name="T138" fmla="+- 0 7751 4446"/>
                  <a:gd name="T139" fmla="*/ 7751 h 4156"/>
                  <a:gd name="T140" fmla="+- 0 11200 7006"/>
                  <a:gd name="T141" fmla="*/ T140 w 4346"/>
                  <a:gd name="T142" fmla="+- 0 7333 4446"/>
                  <a:gd name="T143" fmla="*/ 7333 h 4156"/>
                  <a:gd name="T144" fmla="+- 0 11326 7006"/>
                  <a:gd name="T145" fmla="*/ T144 w 4346"/>
                  <a:gd name="T146" fmla="+- 0 6861 4446"/>
                  <a:gd name="T147" fmla="*/ 6861 h 4156"/>
                  <a:gd name="T148" fmla="+- 0 11345 7006"/>
                  <a:gd name="T149" fmla="*/ T148 w 4346"/>
                  <a:gd name="T150" fmla="+- 0 6353 4446"/>
                  <a:gd name="T151" fmla="*/ 6353 h 4156"/>
                  <a:gd name="T152" fmla="+- 0 11253 7006"/>
                  <a:gd name="T153" fmla="*/ T152 w 4346"/>
                  <a:gd name="T154" fmla="+- 0 5867 4446"/>
                  <a:gd name="T155" fmla="*/ 5867 h 4156"/>
                  <a:gd name="T156" fmla="+- 0 11062 7006"/>
                  <a:gd name="T157" fmla="*/ T156 w 4346"/>
                  <a:gd name="T158" fmla="+- 0 5429 4446"/>
                  <a:gd name="T159" fmla="*/ 5429 h 4156"/>
                  <a:gd name="T160" fmla="+- 0 10786 7006"/>
                  <a:gd name="T161" fmla="*/ T160 w 4346"/>
                  <a:gd name="T162" fmla="+- 0 5055 4446"/>
                  <a:gd name="T163" fmla="*/ 5055 h 4156"/>
                  <a:gd name="T164" fmla="+- 0 10438 7006"/>
                  <a:gd name="T165" fmla="*/ T164 w 4346"/>
                  <a:gd name="T166" fmla="+- 0 4757 4446"/>
                  <a:gd name="T167" fmla="*/ 4757 h 4156"/>
                  <a:gd name="T168" fmla="+- 0 10031 7006"/>
                  <a:gd name="T169" fmla="*/ T168 w 4346"/>
                  <a:gd name="T170" fmla="+- 0 4552 4446"/>
                  <a:gd name="T171" fmla="*/ 4552 h 4156"/>
                  <a:gd name="T172" fmla="+- 0 9579 7006"/>
                  <a:gd name="T173" fmla="*/ T172 w 4346"/>
                  <a:gd name="T174" fmla="+- 0 4453 4446"/>
                  <a:gd name="T175" fmla="*/ 4453 h 4156"/>
                  <a:gd name="T176" fmla="+- 0 9107 7006"/>
                  <a:gd name="T177" fmla="*/ T176 w 4346"/>
                  <a:gd name="T178" fmla="+- 0 4473 4446"/>
                  <a:gd name="T179" fmla="*/ 4473 h 4156"/>
                  <a:gd name="T180" fmla="+- 0 8669 7006"/>
                  <a:gd name="T181" fmla="*/ T180 w 4346"/>
                  <a:gd name="T182" fmla="+- 0 4609 4446"/>
                  <a:gd name="T183" fmla="*/ 4609 h 4156"/>
                  <a:gd name="T184" fmla="+- 0 8280 7006"/>
                  <a:gd name="T185" fmla="*/ T184 w 4346"/>
                  <a:gd name="T186" fmla="+- 0 4846 4446"/>
                  <a:gd name="T187" fmla="*/ 4846 h 4156"/>
                  <a:gd name="T188" fmla="+- 0 7954 7006"/>
                  <a:gd name="T189" fmla="*/ T188 w 4346"/>
                  <a:gd name="T190" fmla="+- 0 5170 4446"/>
                  <a:gd name="T191" fmla="*/ 5170 h 4156"/>
                  <a:gd name="T192" fmla="+- 0 7705 7006"/>
                  <a:gd name="T193" fmla="*/ T192 w 4346"/>
                  <a:gd name="T194" fmla="+- 0 5567 4446"/>
                  <a:gd name="T195" fmla="*/ 5567 h 4156"/>
                  <a:gd name="T196" fmla="+- 0 7545 7006"/>
                  <a:gd name="T197" fmla="*/ T196 w 4346"/>
                  <a:gd name="T198" fmla="+- 0 6022 4446"/>
                  <a:gd name="T199" fmla="*/ 6022 h 4156"/>
                  <a:gd name="T200" fmla="+- 0 7489 7006"/>
                  <a:gd name="T201" fmla="*/ T200 w 4346"/>
                  <a:gd name="T202" fmla="+- 0 6521 4446"/>
                  <a:gd name="T203" fmla="*/ 6521 h 4156"/>
                  <a:gd name="T204" fmla="+- 0 8739 7006"/>
                  <a:gd name="T205" fmla="*/ T204 w 4346"/>
                  <a:gd name="T206" fmla="+- 0 6523 4446"/>
                  <a:gd name="T207" fmla="*/ 6523 h 41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  <a:cxn ang="0">
                    <a:pos x="T133" y="T135"/>
                  </a:cxn>
                  <a:cxn ang="0">
                    <a:pos x="T137" y="T139"/>
                  </a:cxn>
                  <a:cxn ang="0">
                    <a:pos x="T141" y="T143"/>
                  </a:cxn>
                  <a:cxn ang="0">
                    <a:pos x="T145" y="T147"/>
                  </a:cxn>
                  <a:cxn ang="0">
                    <a:pos x="T149" y="T151"/>
                  </a:cxn>
                  <a:cxn ang="0">
                    <a:pos x="T153" y="T155"/>
                  </a:cxn>
                  <a:cxn ang="0">
                    <a:pos x="T157" y="T159"/>
                  </a:cxn>
                  <a:cxn ang="0">
                    <a:pos x="T161" y="T163"/>
                  </a:cxn>
                  <a:cxn ang="0">
                    <a:pos x="T165" y="T167"/>
                  </a:cxn>
                  <a:cxn ang="0">
                    <a:pos x="T169" y="T171"/>
                  </a:cxn>
                  <a:cxn ang="0">
                    <a:pos x="T173" y="T175"/>
                  </a:cxn>
                  <a:cxn ang="0">
                    <a:pos x="T177" y="T179"/>
                  </a:cxn>
                  <a:cxn ang="0">
                    <a:pos x="T181" y="T183"/>
                  </a:cxn>
                  <a:cxn ang="0">
                    <a:pos x="T185" y="T187"/>
                  </a:cxn>
                  <a:cxn ang="0">
                    <a:pos x="T189" y="T191"/>
                  </a:cxn>
                  <a:cxn ang="0">
                    <a:pos x="T193" y="T195"/>
                  </a:cxn>
                  <a:cxn ang="0">
                    <a:pos x="T197" y="T199"/>
                  </a:cxn>
                  <a:cxn ang="0">
                    <a:pos x="T201" y="T203"/>
                  </a:cxn>
                  <a:cxn ang="0">
                    <a:pos x="T205" y="T207"/>
                  </a:cxn>
                </a:cxnLst>
                <a:rect l="0" t="0" r="r" b="b"/>
                <a:pathLst>
                  <a:path w="4346" h="4156">
                    <a:moveTo>
                      <a:pt x="1250" y="2076"/>
                    </a:moveTo>
                    <a:lnTo>
                      <a:pt x="1254" y="1973"/>
                    </a:lnTo>
                    <a:lnTo>
                      <a:pt x="1265" y="1873"/>
                    </a:lnTo>
                    <a:lnTo>
                      <a:pt x="1284" y="1775"/>
                    </a:lnTo>
                    <a:lnTo>
                      <a:pt x="1310" y="1680"/>
                    </a:lnTo>
                    <a:lnTo>
                      <a:pt x="1342" y="1589"/>
                    </a:lnTo>
                    <a:lnTo>
                      <a:pt x="1380" y="1501"/>
                    </a:lnTo>
                    <a:lnTo>
                      <a:pt x="1425" y="1417"/>
                    </a:lnTo>
                    <a:lnTo>
                      <a:pt x="1475" y="1337"/>
                    </a:lnTo>
                    <a:lnTo>
                      <a:pt x="1531" y="1262"/>
                    </a:lnTo>
                    <a:lnTo>
                      <a:pt x="1591" y="1191"/>
                    </a:lnTo>
                    <a:lnTo>
                      <a:pt x="1657" y="1126"/>
                    </a:lnTo>
                    <a:lnTo>
                      <a:pt x="1727" y="1066"/>
                    </a:lnTo>
                    <a:lnTo>
                      <a:pt x="1801" y="1012"/>
                    </a:lnTo>
                    <a:lnTo>
                      <a:pt x="1880" y="965"/>
                    </a:lnTo>
                    <a:lnTo>
                      <a:pt x="1961" y="923"/>
                    </a:lnTo>
                    <a:lnTo>
                      <a:pt x="2047" y="889"/>
                    </a:lnTo>
                    <a:lnTo>
                      <a:pt x="2135" y="861"/>
                    </a:lnTo>
                    <a:lnTo>
                      <a:pt x="2226" y="842"/>
                    </a:lnTo>
                    <a:lnTo>
                      <a:pt x="2319" y="829"/>
                    </a:lnTo>
                    <a:lnTo>
                      <a:pt x="2414" y="825"/>
                    </a:lnTo>
                    <a:lnTo>
                      <a:pt x="2510" y="829"/>
                    </a:lnTo>
                    <a:lnTo>
                      <a:pt x="2603" y="842"/>
                    </a:lnTo>
                    <a:lnTo>
                      <a:pt x="2694" y="862"/>
                    </a:lnTo>
                    <a:lnTo>
                      <a:pt x="2782" y="889"/>
                    </a:lnTo>
                    <a:lnTo>
                      <a:pt x="2868" y="924"/>
                    </a:lnTo>
                    <a:lnTo>
                      <a:pt x="2949" y="965"/>
                    </a:lnTo>
                    <a:lnTo>
                      <a:pt x="3028" y="1013"/>
                    </a:lnTo>
                    <a:lnTo>
                      <a:pt x="3102" y="1067"/>
                    </a:lnTo>
                    <a:lnTo>
                      <a:pt x="3172" y="1127"/>
                    </a:lnTo>
                    <a:lnTo>
                      <a:pt x="3238" y="1192"/>
                    </a:lnTo>
                    <a:lnTo>
                      <a:pt x="3298" y="1263"/>
                    </a:lnTo>
                    <a:lnTo>
                      <a:pt x="3354" y="1338"/>
                    </a:lnTo>
                    <a:lnTo>
                      <a:pt x="3404" y="1418"/>
                    </a:lnTo>
                    <a:lnTo>
                      <a:pt x="3449" y="1502"/>
                    </a:lnTo>
                    <a:lnTo>
                      <a:pt x="3487" y="1590"/>
                    </a:lnTo>
                    <a:lnTo>
                      <a:pt x="3519" y="1682"/>
                    </a:lnTo>
                    <a:lnTo>
                      <a:pt x="3545" y="1777"/>
                    </a:lnTo>
                    <a:lnTo>
                      <a:pt x="3564" y="1875"/>
                    </a:lnTo>
                    <a:lnTo>
                      <a:pt x="3575" y="1975"/>
                    </a:lnTo>
                    <a:lnTo>
                      <a:pt x="3579" y="2078"/>
                    </a:lnTo>
                    <a:lnTo>
                      <a:pt x="3575" y="2180"/>
                    </a:lnTo>
                    <a:lnTo>
                      <a:pt x="3564" y="2281"/>
                    </a:lnTo>
                    <a:lnTo>
                      <a:pt x="3545" y="2379"/>
                    </a:lnTo>
                    <a:lnTo>
                      <a:pt x="3519" y="2474"/>
                    </a:lnTo>
                    <a:lnTo>
                      <a:pt x="3487" y="2565"/>
                    </a:lnTo>
                    <a:lnTo>
                      <a:pt x="3449" y="2653"/>
                    </a:lnTo>
                    <a:lnTo>
                      <a:pt x="3404" y="2738"/>
                    </a:lnTo>
                    <a:lnTo>
                      <a:pt x="3354" y="2818"/>
                    </a:lnTo>
                    <a:lnTo>
                      <a:pt x="3298" y="2893"/>
                    </a:lnTo>
                    <a:lnTo>
                      <a:pt x="3238" y="2963"/>
                    </a:lnTo>
                    <a:lnTo>
                      <a:pt x="3172" y="3029"/>
                    </a:lnTo>
                    <a:lnTo>
                      <a:pt x="3102" y="3089"/>
                    </a:lnTo>
                    <a:lnTo>
                      <a:pt x="3028" y="3143"/>
                    </a:lnTo>
                    <a:lnTo>
                      <a:pt x="2949" y="3191"/>
                    </a:lnTo>
                    <a:lnTo>
                      <a:pt x="2868" y="3232"/>
                    </a:lnTo>
                    <a:lnTo>
                      <a:pt x="2782" y="3266"/>
                    </a:lnTo>
                    <a:lnTo>
                      <a:pt x="2694" y="3294"/>
                    </a:lnTo>
                    <a:lnTo>
                      <a:pt x="2603" y="3314"/>
                    </a:lnTo>
                    <a:lnTo>
                      <a:pt x="2510" y="3326"/>
                    </a:lnTo>
                    <a:lnTo>
                      <a:pt x="2414" y="3330"/>
                    </a:lnTo>
                    <a:lnTo>
                      <a:pt x="2374" y="3330"/>
                    </a:lnTo>
                    <a:lnTo>
                      <a:pt x="2293" y="3323"/>
                    </a:lnTo>
                    <a:lnTo>
                      <a:pt x="2213" y="3311"/>
                    </a:lnTo>
                    <a:lnTo>
                      <a:pt x="2134" y="3294"/>
                    </a:lnTo>
                    <a:lnTo>
                      <a:pt x="2057" y="3270"/>
                    </a:lnTo>
                    <a:lnTo>
                      <a:pt x="1982" y="3241"/>
                    </a:lnTo>
                    <a:lnTo>
                      <a:pt x="1908" y="3206"/>
                    </a:lnTo>
                    <a:lnTo>
                      <a:pt x="1837" y="3166"/>
                    </a:lnTo>
                    <a:lnTo>
                      <a:pt x="1768" y="3120"/>
                    </a:lnTo>
                    <a:lnTo>
                      <a:pt x="1702" y="3069"/>
                    </a:lnTo>
                    <a:lnTo>
                      <a:pt x="1671" y="3042"/>
                    </a:lnTo>
                    <a:lnTo>
                      <a:pt x="1181" y="3677"/>
                    </a:lnTo>
                    <a:lnTo>
                      <a:pt x="1234" y="3722"/>
                    </a:lnTo>
                    <a:lnTo>
                      <a:pt x="1288" y="3765"/>
                    </a:lnTo>
                    <a:lnTo>
                      <a:pt x="1343" y="3807"/>
                    </a:lnTo>
                    <a:lnTo>
                      <a:pt x="1399" y="3845"/>
                    </a:lnTo>
                    <a:lnTo>
                      <a:pt x="1457" y="3882"/>
                    </a:lnTo>
                    <a:lnTo>
                      <a:pt x="1515" y="3917"/>
                    </a:lnTo>
                    <a:lnTo>
                      <a:pt x="1575" y="3949"/>
                    </a:lnTo>
                    <a:lnTo>
                      <a:pt x="1635" y="3979"/>
                    </a:lnTo>
                    <a:lnTo>
                      <a:pt x="1697" y="4007"/>
                    </a:lnTo>
                    <a:lnTo>
                      <a:pt x="1759" y="4032"/>
                    </a:lnTo>
                    <a:lnTo>
                      <a:pt x="1822" y="4055"/>
                    </a:lnTo>
                    <a:lnTo>
                      <a:pt x="1886" y="4076"/>
                    </a:lnTo>
                    <a:lnTo>
                      <a:pt x="1950" y="4095"/>
                    </a:lnTo>
                    <a:lnTo>
                      <a:pt x="2015" y="4111"/>
                    </a:lnTo>
                    <a:lnTo>
                      <a:pt x="2080" y="4124"/>
                    </a:lnTo>
                    <a:lnTo>
                      <a:pt x="2146" y="4136"/>
                    </a:lnTo>
                    <a:lnTo>
                      <a:pt x="2213" y="4144"/>
                    </a:lnTo>
                    <a:lnTo>
                      <a:pt x="2280" y="4151"/>
                    </a:lnTo>
                    <a:lnTo>
                      <a:pt x="2347" y="4154"/>
                    </a:lnTo>
                    <a:lnTo>
                      <a:pt x="2414" y="4156"/>
                    </a:lnTo>
                    <a:lnTo>
                      <a:pt x="2573" y="4149"/>
                    </a:lnTo>
                    <a:lnTo>
                      <a:pt x="2728" y="4128"/>
                    </a:lnTo>
                    <a:lnTo>
                      <a:pt x="2879" y="4095"/>
                    </a:lnTo>
                    <a:lnTo>
                      <a:pt x="3025" y="4050"/>
                    </a:lnTo>
                    <a:lnTo>
                      <a:pt x="3166" y="3992"/>
                    </a:lnTo>
                    <a:lnTo>
                      <a:pt x="3302" y="3924"/>
                    </a:lnTo>
                    <a:lnTo>
                      <a:pt x="3432" y="3844"/>
                    </a:lnTo>
                    <a:lnTo>
                      <a:pt x="3555" y="3755"/>
                    </a:lnTo>
                    <a:lnTo>
                      <a:pt x="3671" y="3655"/>
                    </a:lnTo>
                    <a:lnTo>
                      <a:pt x="3780" y="3547"/>
                    </a:lnTo>
                    <a:lnTo>
                      <a:pt x="3881" y="3430"/>
                    </a:lnTo>
                    <a:lnTo>
                      <a:pt x="3973" y="3305"/>
                    </a:lnTo>
                    <a:lnTo>
                      <a:pt x="4056" y="3172"/>
                    </a:lnTo>
                    <a:lnTo>
                      <a:pt x="4130" y="3033"/>
                    </a:lnTo>
                    <a:lnTo>
                      <a:pt x="4194" y="2887"/>
                    </a:lnTo>
                    <a:lnTo>
                      <a:pt x="4247" y="2734"/>
                    </a:lnTo>
                    <a:lnTo>
                      <a:pt x="4290" y="2577"/>
                    </a:lnTo>
                    <a:lnTo>
                      <a:pt x="4320" y="2415"/>
                    </a:lnTo>
                    <a:lnTo>
                      <a:pt x="4339" y="2248"/>
                    </a:lnTo>
                    <a:lnTo>
                      <a:pt x="4346" y="2078"/>
                    </a:lnTo>
                    <a:lnTo>
                      <a:pt x="4339" y="1907"/>
                    </a:lnTo>
                    <a:lnTo>
                      <a:pt x="4320" y="1741"/>
                    </a:lnTo>
                    <a:lnTo>
                      <a:pt x="4290" y="1578"/>
                    </a:lnTo>
                    <a:lnTo>
                      <a:pt x="4247" y="1421"/>
                    </a:lnTo>
                    <a:lnTo>
                      <a:pt x="4194" y="1269"/>
                    </a:lnTo>
                    <a:lnTo>
                      <a:pt x="4130" y="1123"/>
                    </a:lnTo>
                    <a:lnTo>
                      <a:pt x="4056" y="983"/>
                    </a:lnTo>
                    <a:lnTo>
                      <a:pt x="3973" y="851"/>
                    </a:lnTo>
                    <a:lnTo>
                      <a:pt x="3881" y="726"/>
                    </a:lnTo>
                    <a:lnTo>
                      <a:pt x="3780" y="609"/>
                    </a:lnTo>
                    <a:lnTo>
                      <a:pt x="3671" y="500"/>
                    </a:lnTo>
                    <a:lnTo>
                      <a:pt x="3555" y="401"/>
                    </a:lnTo>
                    <a:lnTo>
                      <a:pt x="3432" y="311"/>
                    </a:lnTo>
                    <a:lnTo>
                      <a:pt x="3302" y="232"/>
                    </a:lnTo>
                    <a:lnTo>
                      <a:pt x="3166" y="163"/>
                    </a:lnTo>
                    <a:lnTo>
                      <a:pt x="3025" y="106"/>
                    </a:lnTo>
                    <a:lnTo>
                      <a:pt x="2879" y="60"/>
                    </a:lnTo>
                    <a:lnTo>
                      <a:pt x="2728" y="27"/>
                    </a:lnTo>
                    <a:lnTo>
                      <a:pt x="2573" y="7"/>
                    </a:lnTo>
                    <a:lnTo>
                      <a:pt x="2414" y="0"/>
                    </a:lnTo>
                    <a:lnTo>
                      <a:pt x="2256" y="7"/>
                    </a:lnTo>
                    <a:lnTo>
                      <a:pt x="2101" y="27"/>
                    </a:lnTo>
                    <a:lnTo>
                      <a:pt x="1950" y="60"/>
                    </a:lnTo>
                    <a:lnTo>
                      <a:pt x="1804" y="106"/>
                    </a:lnTo>
                    <a:lnTo>
                      <a:pt x="1663" y="163"/>
                    </a:lnTo>
                    <a:lnTo>
                      <a:pt x="1527" y="231"/>
                    </a:lnTo>
                    <a:lnTo>
                      <a:pt x="1397" y="311"/>
                    </a:lnTo>
                    <a:lnTo>
                      <a:pt x="1274" y="400"/>
                    </a:lnTo>
                    <a:lnTo>
                      <a:pt x="1158" y="499"/>
                    </a:lnTo>
                    <a:lnTo>
                      <a:pt x="1049" y="608"/>
                    </a:lnTo>
                    <a:lnTo>
                      <a:pt x="948" y="724"/>
                    </a:lnTo>
                    <a:lnTo>
                      <a:pt x="856" y="849"/>
                    </a:lnTo>
                    <a:lnTo>
                      <a:pt x="773" y="982"/>
                    </a:lnTo>
                    <a:lnTo>
                      <a:pt x="699" y="1121"/>
                    </a:lnTo>
                    <a:lnTo>
                      <a:pt x="635" y="1267"/>
                    </a:lnTo>
                    <a:lnTo>
                      <a:pt x="582" y="1419"/>
                    </a:lnTo>
                    <a:lnTo>
                      <a:pt x="539" y="1576"/>
                    </a:lnTo>
                    <a:lnTo>
                      <a:pt x="508" y="1738"/>
                    </a:lnTo>
                    <a:lnTo>
                      <a:pt x="489" y="1905"/>
                    </a:lnTo>
                    <a:lnTo>
                      <a:pt x="483" y="2075"/>
                    </a:lnTo>
                    <a:lnTo>
                      <a:pt x="0" y="2074"/>
                    </a:lnTo>
                    <a:lnTo>
                      <a:pt x="865" y="3008"/>
                    </a:lnTo>
                    <a:lnTo>
                      <a:pt x="1733" y="2077"/>
                    </a:lnTo>
                    <a:lnTo>
                      <a:pt x="1250" y="2076"/>
                    </a:lnTo>
                    <a:close/>
                  </a:path>
                </a:pathLst>
              </a:cu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8826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372" y="3299460"/>
            <a:ext cx="2379243" cy="176693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286663" y="-117392"/>
            <a:ext cx="2328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X, M - #52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372" y="3299460"/>
            <a:ext cx="2379243" cy="17669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372" y="3299460"/>
            <a:ext cx="2379243" cy="176693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26415" y="4747728"/>
            <a:ext cx="642111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Four Cone Figure 8</a:t>
            </a: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5044947" y="675639"/>
            <a:ext cx="1700459" cy="1700459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6976837" y="2722634"/>
            <a:ext cx="1700459" cy="1700459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5059552" y="4840213"/>
            <a:ext cx="1700459" cy="1700459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3292761" y="2704353"/>
            <a:ext cx="1700459" cy="1700459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558231" y="3030590"/>
            <a:ext cx="550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A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71751" y="3030590"/>
            <a:ext cx="550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A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2461" y="1017581"/>
            <a:ext cx="550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B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2461" y="5271768"/>
            <a:ext cx="5501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</a:rPr>
              <a:t>B</a:t>
            </a:r>
            <a:endParaRPr lang="en-US" sz="6000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580048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91162" y="1146439"/>
            <a:ext cx="4100443" cy="456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Back up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3 Steps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Dog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Stays in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Position</a:t>
            </a:r>
          </a:p>
        </p:txBody>
      </p:sp>
      <p:sp>
        <p:nvSpPr>
          <p:cNvPr id="14" name="Striped Right Arrow 13"/>
          <p:cNvSpPr/>
          <p:nvPr/>
        </p:nvSpPr>
        <p:spPr>
          <a:xfrm rot="5400000">
            <a:off x="746760" y="78740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756920" y="262128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756920" y="445008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859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8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1942151" y="1378206"/>
            <a:ext cx="6978331" cy="5271895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88163" y="3669015"/>
            <a:ext cx="725340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Leave Dog 3 </a:t>
            </a:r>
            <a:r>
              <a:rPr lang="en-US" sz="60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mtrs</a:t>
            </a:r>
            <a:endParaRPr lang="en-US" sz="60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 Turn</a:t>
            </a: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Distance Down - Sit</a:t>
            </a:r>
          </a:p>
          <a:p>
            <a:pPr algn="ctr">
              <a:lnSpc>
                <a:spcPct val="80000"/>
              </a:lnSpc>
            </a:pPr>
            <a:r>
              <a:rPr lang="en-US" sz="6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Return Around	Dog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27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25412" y="590494"/>
            <a:ext cx="8087634" cy="6068190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2" y="3009549"/>
            <a:ext cx="78740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Stand Dog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Leave Dog 3 </a:t>
            </a:r>
            <a:r>
              <a:rPr lang="en-US" sz="72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mtrs</a:t>
            </a:r>
            <a:endParaRPr lang="en-US" sz="72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Distance Down - Sit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Return Around	Dog</a:t>
            </a:r>
          </a:p>
        </p:txBody>
      </p:sp>
    </p:spTree>
    <p:extLst>
      <p:ext uri="{BB962C8B-B14F-4D97-AF65-F5344CB8AC3E}">
        <p14:creationId xmlns:p14="http://schemas.microsoft.com/office/powerpoint/2010/main" val="29132019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25412" y="590494"/>
            <a:ext cx="8087634" cy="6068190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2" y="3009549"/>
            <a:ext cx="7874000" cy="367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 Stand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Leave Dog 3 </a:t>
            </a:r>
            <a:r>
              <a:rPr lang="en-US" sz="72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mtrs</a:t>
            </a:r>
            <a:endParaRPr lang="en-US" sz="72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Distance Down Return Around	Dog</a:t>
            </a:r>
          </a:p>
        </p:txBody>
      </p:sp>
    </p:spTree>
    <p:extLst>
      <p:ext uri="{BB962C8B-B14F-4D97-AF65-F5344CB8AC3E}">
        <p14:creationId xmlns:p14="http://schemas.microsoft.com/office/powerpoint/2010/main" val="39782294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25412" y="590494"/>
            <a:ext cx="8087634" cy="6068190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2" y="3009549"/>
            <a:ext cx="7874000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 Down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	Dog</a:t>
            </a:r>
          </a:p>
        </p:txBody>
      </p:sp>
    </p:spTree>
    <p:extLst>
      <p:ext uri="{BB962C8B-B14F-4D97-AF65-F5344CB8AC3E}">
        <p14:creationId xmlns:p14="http://schemas.microsoft.com/office/powerpoint/2010/main" val="11034881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0" name="Up Arrow Callout 9"/>
          <p:cNvSpPr/>
          <p:nvPr/>
        </p:nvSpPr>
        <p:spPr>
          <a:xfrm>
            <a:off x="3430761" y="3601137"/>
            <a:ext cx="822960" cy="822960"/>
          </a:xfrm>
          <a:prstGeom prst="upArrow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25412" y="590494"/>
            <a:ext cx="8087634" cy="6068190"/>
          </a:xfrm>
          <a:prstGeom prst="upArrowCallout">
            <a:avLst>
              <a:gd name="adj1" fmla="val 33908"/>
              <a:gd name="adj2" fmla="val 30669"/>
              <a:gd name="adj3" fmla="val 17308"/>
              <a:gd name="adj4" fmla="val 67001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0082" y="3009549"/>
            <a:ext cx="7874000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Moving Sit</a:t>
            </a:r>
          </a:p>
          <a:p>
            <a:pPr algn="ctr"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Walk Around	Dog</a:t>
            </a:r>
          </a:p>
        </p:txBody>
      </p:sp>
    </p:spTree>
    <p:extLst>
      <p:ext uri="{BB962C8B-B14F-4D97-AF65-F5344CB8AC3E}">
        <p14:creationId xmlns:p14="http://schemas.microsoft.com/office/powerpoint/2010/main" val="41033949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17409" y="-117392"/>
            <a:ext cx="1797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/>
              <a:t>M - #59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344" y="3923189"/>
            <a:ext cx="1727200" cy="12827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52397" y="4005664"/>
            <a:ext cx="6427037" cy="2563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6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Leave Dog 3 </a:t>
            </a:r>
            <a:r>
              <a:rPr lang="en-US" sz="6600" b="1" dirty="0" err="1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mtrs</a:t>
            </a:r>
            <a:endParaRPr lang="en-US" sz="6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6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Call Dog to Heel</a:t>
            </a:r>
          </a:p>
          <a:p>
            <a:pPr>
              <a:lnSpc>
                <a:spcPct val="80000"/>
              </a:lnSpc>
            </a:pPr>
            <a:r>
              <a:rPr lang="en-US" sz="6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Without Stopping</a:t>
            </a:r>
          </a:p>
        </p:txBody>
      </p:sp>
      <p:sp>
        <p:nvSpPr>
          <p:cNvPr id="14" name="Striped Right Arrow 13"/>
          <p:cNvSpPr/>
          <p:nvPr/>
        </p:nvSpPr>
        <p:spPr>
          <a:xfrm rot="5400000">
            <a:off x="6933366" y="110998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Striped Right Arrow 15"/>
          <p:cNvSpPr/>
          <p:nvPr/>
        </p:nvSpPr>
        <p:spPr>
          <a:xfrm rot="5400000">
            <a:off x="6943526" y="294386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Striped Right Arrow 16"/>
          <p:cNvSpPr/>
          <p:nvPr/>
        </p:nvSpPr>
        <p:spPr>
          <a:xfrm rot="5400000">
            <a:off x="6943526" y="4772660"/>
            <a:ext cx="1711960" cy="1630680"/>
          </a:xfrm>
          <a:prstGeom prst="stripedRightArrow">
            <a:avLst>
              <a:gd name="adj1" fmla="val 50000"/>
              <a:gd name="adj2" fmla="val 38785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35903" y="169971"/>
            <a:ext cx="2700242" cy="2787761"/>
            <a:chOff x="554990" y="1703013"/>
            <a:chExt cx="2700242" cy="2787761"/>
          </a:xfrm>
        </p:grpSpPr>
        <p:sp>
          <p:nvSpPr>
            <p:cNvPr id="12" name="Octagon 11"/>
            <p:cNvSpPr/>
            <p:nvPr/>
          </p:nvSpPr>
          <p:spPr>
            <a:xfrm>
              <a:off x="554990" y="1703013"/>
              <a:ext cx="2700242" cy="2787761"/>
            </a:xfrm>
            <a:prstGeom prst="octagon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2049" y="2306037"/>
              <a:ext cx="17916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b="1" dirty="0">
                  <a:ln w="10541" cmpd="sng">
                    <a:solidFill>
                      <a:schemeClr val="tx1"/>
                    </a:solidFill>
                    <a:prstDash val="solid"/>
                  </a:ln>
                  <a:solidFill>
                    <a:schemeClr val="bg1"/>
                  </a:solidFill>
                </a:rPr>
                <a:t>Halt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76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#6</a:t>
            </a:r>
          </a:p>
        </p:txBody>
      </p:sp>
      <p:sp>
        <p:nvSpPr>
          <p:cNvPr id="11" name="Bent-Up Arrow 10"/>
          <p:cNvSpPr/>
          <p:nvPr/>
        </p:nvSpPr>
        <p:spPr>
          <a:xfrm rot="5400000">
            <a:off x="3154297" y="976037"/>
            <a:ext cx="5655718" cy="5219043"/>
          </a:xfrm>
          <a:prstGeom prst="bentUpArrow">
            <a:avLst>
              <a:gd name="adj1" fmla="val 34649"/>
              <a:gd name="adj2" fmla="val 30589"/>
              <a:gd name="adj3" fmla="val 34059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372" y="1013821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Left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102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137072"/>
              </p:ext>
            </p:extLst>
          </p:nvPr>
        </p:nvGraphicFramePr>
        <p:xfrm>
          <a:off x="-8581" y="-1"/>
          <a:ext cx="915258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3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4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5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6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7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8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9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347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053274"/>
              </p:ext>
            </p:extLst>
          </p:nvPr>
        </p:nvGraphicFramePr>
        <p:xfrm>
          <a:off x="-8581" y="-1"/>
          <a:ext cx="915258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11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12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13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14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15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16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17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18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19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630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573911"/>
              </p:ext>
            </p:extLst>
          </p:nvPr>
        </p:nvGraphicFramePr>
        <p:xfrm>
          <a:off x="-8581" y="-1"/>
          <a:ext cx="915258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0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21 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20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10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24 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23</a:t>
                      </a:r>
                      <a:endParaRPr lang="en-US" sz="20000" dirty="0">
                        <a:latin typeface="Arial Narrow"/>
                        <a:cs typeface="Arial Narrow"/>
                      </a:endParaRP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22</a:t>
                      </a:r>
                      <a:endParaRPr lang="en-US" sz="20000" dirty="0">
                        <a:latin typeface="Arial Narrow"/>
                        <a:cs typeface="Arial Narrow"/>
                      </a:endParaRP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lvl="0" algn="ctr"/>
                      <a:r>
                        <a:rPr lang="en-US" sz="20000" b="1" spc="-300" dirty="0">
                          <a:latin typeface="Arial Narrow"/>
                          <a:cs typeface="Arial Narrow"/>
                        </a:rPr>
                        <a:t>  </a:t>
                      </a:r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60000" marR="0" marT="0" marB="0" vert="vert" anchor="ctr" anchorCtr="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0372" y="1340664"/>
            <a:ext cx="3276579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>
            <a:off x="3595038" y="1167322"/>
            <a:ext cx="4759818" cy="4706631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66270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#7</a:t>
            </a:r>
          </a:p>
        </p:txBody>
      </p:sp>
    </p:spTree>
    <p:extLst>
      <p:ext uri="{BB962C8B-B14F-4D97-AF65-F5344CB8AC3E}">
        <p14:creationId xmlns:p14="http://schemas.microsoft.com/office/powerpoint/2010/main" val="1507198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outLeftTur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845" y="1135302"/>
            <a:ext cx="4870379" cy="48155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8403" y="2781300"/>
            <a:ext cx="1727200" cy="12827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0372" y="1340664"/>
            <a:ext cx="3276579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About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“U”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Turn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#8</a:t>
            </a:r>
          </a:p>
        </p:txBody>
      </p:sp>
    </p:spTree>
    <p:extLst>
      <p:ext uri="{BB962C8B-B14F-4D97-AF65-F5344CB8AC3E}">
        <p14:creationId xmlns:p14="http://schemas.microsoft.com/office/powerpoint/2010/main" val="681900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640372" y="1340670"/>
            <a:ext cx="3276579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270</a:t>
            </a:r>
            <a:r>
              <a:rPr lang="en-US" sz="7200" b="1" baseline="30000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o</a:t>
            </a:r>
          </a:p>
          <a:p>
            <a:pPr>
              <a:lnSpc>
                <a:spcPct val="80000"/>
              </a:lnSpc>
            </a:pPr>
            <a:r>
              <a:rPr lang="en-US" sz="72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</a:rPr>
              <a:t>Right</a:t>
            </a:r>
            <a:endParaRPr lang="en-US" sz="720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>
            <a:off x="3595038" y="1167322"/>
            <a:ext cx="4759818" cy="4706631"/>
          </a:xfrm>
          <a:prstGeom prst="uturnArrow">
            <a:avLst>
              <a:gd name="adj1" fmla="val 30555"/>
              <a:gd name="adj2" fmla="val 25000"/>
              <a:gd name="adj3" fmla="val 28571"/>
              <a:gd name="adj4" fmla="val 38294"/>
              <a:gd name="adj5" fmla="val 66270"/>
            </a:avLst>
          </a:prstGeom>
          <a:solidFill>
            <a:srgbClr val="FFFF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838075" y="-117392"/>
            <a:ext cx="3213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N, A, X, M - #9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677168" y="1135302"/>
            <a:ext cx="5741726" cy="4815840"/>
            <a:chOff x="2677168" y="1135302"/>
            <a:chExt cx="5741726" cy="4815840"/>
          </a:xfrm>
        </p:grpSpPr>
        <p:pic>
          <p:nvPicPr>
            <p:cNvPr id="3" name="Picture 2" descr="AboutRightTurn-cropped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190" y="1135302"/>
              <a:ext cx="4870704" cy="4815840"/>
            </a:xfrm>
            <a:prstGeom prst="rect">
              <a:avLst/>
            </a:prstGeom>
          </p:spPr>
        </p:pic>
        <p:sp>
          <p:nvSpPr>
            <p:cNvPr id="9" name="Bent Arrow 8"/>
            <p:cNvSpPr/>
            <p:nvPr/>
          </p:nvSpPr>
          <p:spPr>
            <a:xfrm rot="10800000">
              <a:off x="2677168" y="2822010"/>
              <a:ext cx="5220771" cy="2860057"/>
            </a:xfrm>
            <a:prstGeom prst="bentArrow">
              <a:avLst>
                <a:gd name="adj1" fmla="val 50891"/>
                <a:gd name="adj2" fmla="val 38331"/>
                <a:gd name="adj3" fmla="val 50000"/>
                <a:gd name="adj4" fmla="val 31600"/>
              </a:avLst>
            </a:prstGeom>
            <a:solidFill>
              <a:srgbClr val="FFFF00"/>
            </a:solidFill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631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1069</Words>
  <Application>Microsoft Office PowerPoint</Application>
  <PresentationFormat>On-screen Show (4:3)</PresentationFormat>
  <Paragraphs>317</Paragraphs>
  <Slides>62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Monash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Rumantir</dc:creator>
  <cp:lastModifiedBy>Julie Brown</cp:lastModifiedBy>
  <cp:revision>296</cp:revision>
  <cp:lastPrinted>2015-10-26T13:00:45Z</cp:lastPrinted>
  <dcterms:created xsi:type="dcterms:W3CDTF">2012-08-27T06:23:41Z</dcterms:created>
  <dcterms:modified xsi:type="dcterms:W3CDTF">2016-06-09T03:10:51Z</dcterms:modified>
</cp:coreProperties>
</file>